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9" r:id="rId2"/>
    <p:sldId id="304" r:id="rId3"/>
    <p:sldId id="318" r:id="rId4"/>
    <p:sldId id="308" r:id="rId5"/>
    <p:sldId id="309" r:id="rId6"/>
    <p:sldId id="315" r:id="rId7"/>
    <p:sldId id="314" r:id="rId8"/>
    <p:sldId id="316" r:id="rId9"/>
    <p:sldId id="317" r:id="rId10"/>
    <p:sldId id="319" r:id="rId11"/>
    <p:sldId id="313" r:id="rId12"/>
    <p:sldId id="260" r:id="rId13"/>
    <p:sldId id="261" r:id="rId14"/>
    <p:sldId id="320" r:id="rId15"/>
    <p:sldId id="321" r:id="rId16"/>
    <p:sldId id="337" r:id="rId17"/>
    <p:sldId id="332" r:id="rId18"/>
    <p:sldId id="347" r:id="rId19"/>
    <p:sldId id="348" r:id="rId20"/>
    <p:sldId id="333" r:id="rId21"/>
    <p:sldId id="349" r:id="rId22"/>
    <p:sldId id="322" r:id="rId23"/>
    <p:sldId id="274" r:id="rId24"/>
    <p:sldId id="338" r:id="rId25"/>
    <p:sldId id="323" r:id="rId26"/>
    <p:sldId id="339" r:id="rId27"/>
    <p:sldId id="324" r:id="rId28"/>
    <p:sldId id="346" r:id="rId29"/>
    <p:sldId id="345" r:id="rId30"/>
    <p:sldId id="340" r:id="rId31"/>
    <p:sldId id="325" r:id="rId32"/>
    <p:sldId id="326" r:id="rId33"/>
    <p:sldId id="341" r:id="rId34"/>
    <p:sldId id="342" r:id="rId35"/>
    <p:sldId id="327" r:id="rId36"/>
    <p:sldId id="328" r:id="rId37"/>
    <p:sldId id="329" r:id="rId38"/>
    <p:sldId id="330" r:id="rId39"/>
    <p:sldId id="331" r:id="rId40"/>
    <p:sldId id="266" r:id="rId41"/>
  </p:sldIdLst>
  <p:sldSz cx="12192000" cy="6858000"/>
  <p:notesSz cx="7104063" cy="10234613"/>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B4F794-A33E-410D-9FC1-80458D7EB9B6}">
          <p14:sldIdLst>
            <p14:sldId id="259"/>
            <p14:sldId id="304"/>
            <p14:sldId id="318"/>
            <p14:sldId id="308"/>
            <p14:sldId id="309"/>
            <p14:sldId id="315"/>
            <p14:sldId id="314"/>
            <p14:sldId id="316"/>
            <p14:sldId id="317"/>
            <p14:sldId id="319"/>
            <p14:sldId id="313"/>
            <p14:sldId id="260"/>
            <p14:sldId id="261"/>
            <p14:sldId id="320"/>
            <p14:sldId id="321"/>
            <p14:sldId id="337"/>
            <p14:sldId id="332"/>
            <p14:sldId id="347"/>
            <p14:sldId id="348"/>
            <p14:sldId id="333"/>
            <p14:sldId id="349"/>
            <p14:sldId id="322"/>
            <p14:sldId id="274"/>
            <p14:sldId id="338"/>
            <p14:sldId id="323"/>
            <p14:sldId id="339"/>
            <p14:sldId id="324"/>
            <p14:sldId id="346"/>
            <p14:sldId id="345"/>
            <p14:sldId id="340"/>
            <p14:sldId id="325"/>
            <p14:sldId id="326"/>
            <p14:sldId id="341"/>
            <p14:sldId id="342"/>
            <p14:sldId id="327"/>
            <p14:sldId id="328"/>
            <p14:sldId id="329"/>
            <p14:sldId id="330"/>
            <p14:sldId id="331"/>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94725" autoAdjust="0"/>
  </p:normalViewPr>
  <p:slideViewPr>
    <p:cSldViewPr snapToGrid="0">
      <p:cViewPr varScale="1">
        <p:scale>
          <a:sx n="59" d="100"/>
          <a:sy n="59" d="100"/>
        </p:scale>
        <p:origin x="724"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2022/4/6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extLst>
      <p:ext uri="{BB962C8B-B14F-4D97-AF65-F5344CB8AC3E}">
        <p14:creationId xmlns:p14="http://schemas.microsoft.com/office/powerpoint/2010/main" val="4207433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extLst>
      <p:ext uri="{BB962C8B-B14F-4D97-AF65-F5344CB8AC3E}">
        <p14:creationId xmlns:p14="http://schemas.microsoft.com/office/powerpoint/2010/main" val="415028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3032950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342371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extLst>
      <p:ext uri="{BB962C8B-B14F-4D97-AF65-F5344CB8AC3E}">
        <p14:creationId xmlns:p14="http://schemas.microsoft.com/office/powerpoint/2010/main" val="687193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213887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Nó cũng có thể cho biết liệu gói có thể bị phân mảnh hay không, và bao gồm thông tin về việc lắp lại các gói bị phân mảnh.</a:t>
            </a:r>
            <a:endParaRPr lang="en-US" sz="1800">
              <a:effectLst/>
              <a:latin typeface=".VnTime"/>
              <a:ea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14</a:t>
            </a:fld>
            <a:endParaRPr lang="zh-CN" altLang="en-US"/>
          </a:p>
        </p:txBody>
      </p:sp>
    </p:spTree>
    <p:extLst>
      <p:ext uri="{BB962C8B-B14F-4D97-AF65-F5344CB8AC3E}">
        <p14:creationId xmlns:p14="http://schemas.microsoft.com/office/powerpoint/2010/main" val="423520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TCP là giao thức truyền thông cơ bản cho nhiều ứng dụng khác nhau, </a:t>
            </a:r>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extLst>
      <p:ext uri="{BB962C8B-B14F-4D97-AF65-F5344CB8AC3E}">
        <p14:creationId xmlns:p14="http://schemas.microsoft.com/office/powerpoint/2010/main" val="34383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a:solidFill>
                  <a:srgbClr val="10FBFE"/>
                </a:solidFill>
                <a:latin typeface="Helvetica" panose="020B0604020202030204" pitchFamily="34" charset="0"/>
                <a:ea typeface="微软雅黑" panose="020B0503020204020204" charset="-122"/>
              </a:rPr>
              <a:t>TCP kết hợp từng gói dữ liệu với header chứa 10 trường bắt buộc với tổng cộng 20 byte (hoặc octet)</a:t>
            </a: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Source port: trường16 bit chỉ định số cổng ứng dụng của máy chủ gửi dữ liệu.</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Destination port: trường 16 bit chỉ định số cổng của ứng dụng được yêu cầu trên máy chủ đích.</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Sequence number: trường 32 bit được sử dụng để sắp xếp dữ liệu trở lại theo đúng thứ tự và cũng được sử dụng để truyền lại các phân đoạn dữ liệu bị thiếu hoặc bị hỏng.</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Acknowleadgment number: trường 32 bit được sử dụng bởi máy chủ nhận để xác nhận việc cung cấp các phân đoạn thành công dựa trên dòng phân đoạn dữ liệu tiếp theo được gửi bởi nguồn.</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Header Length: trường 4 bit xác định số lượng từ 32 bit trong header. Trường này cũng cho biết độ dài của header TCP để chúng ta biết nơi dữ liệu thực tế bắt đầu.</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Reserved: trường 3 bit có giá trị luôn được đặt thành 0</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Window: trường 16 bit được sử dụng để đàm phán kích thước cửa sổ B/W gửi và nhận máy chủ. Tệp này chỉ định số byte mà người nhận sẵn sàng nhận. Nó được sử dụng để người nhận có thể nói với người gửi rằng họ muốn nhận nhiều dữ liệu hơn những gì nó đang nhận. Kích thước cửa sổ được đàm phán dựa trên bộ đệm người gửi và người nhận và được đàm phán với giá trị thấp nhất.</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Checksum: một trường 16 bit được sử dụng để kiểm tra tính toàn vẹn phân đoạn TCP.</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Urgent Pointer: trường 16 bit cho biết kết thúc dữ liệu khẩn cấp.</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Options: Đặt kích thước phân đoạn TCP tối đa thành 0 hoặc 32 bit, nếu có.</a:t>
            </a:r>
            <a:endParaRPr lang="en-US" sz="1800">
              <a:effectLst/>
              <a:latin typeface=".VnTime"/>
              <a:ea typeface="Times New Roman" panose="02020603050405020304" pitchFamily="18" charset="0"/>
              <a:cs typeface="Times New Roman" panose="02020603050405020304" pitchFamily="18" charset="0"/>
            </a:endParaRPr>
          </a:p>
          <a:p>
            <a:pPr algn="just">
              <a:lnSpc>
                <a:spcPct val="150000"/>
              </a:lnSpc>
              <a:spcBef>
                <a:spcPts val="600"/>
              </a:spcBef>
            </a:pPr>
            <a:r>
              <a:rPr lang="de-DE" sz="1800">
                <a:effectLst/>
                <a:latin typeface="Times New Roman" panose="02020603050405020304" pitchFamily="18" charset="0"/>
                <a:ea typeface="Times New Roman" panose="02020603050405020304" pitchFamily="18" charset="0"/>
                <a:cs typeface="Times New Roman" panose="02020603050405020304" pitchFamily="18" charset="0"/>
              </a:rPr>
              <a:t>+ Code bits: trường 9 bit trong đệ trình này với mỗi bit có một mục đích cụ thể. Bao gồm các cờ: URG, ACK, PSH, RSH, RST, SYN, FIN.</a:t>
            </a:r>
            <a:endParaRPr lang="en-US" sz="1800">
              <a:effectLst/>
              <a:latin typeface=".VnTime"/>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16</a:t>
            </a:fld>
            <a:endParaRPr lang="zh-CN" altLang="en-US"/>
          </a:p>
        </p:txBody>
      </p:sp>
    </p:spTree>
    <p:extLst>
      <p:ext uri="{BB962C8B-B14F-4D97-AF65-F5344CB8AC3E}">
        <p14:creationId xmlns:p14="http://schemas.microsoft.com/office/powerpoint/2010/main" val="353532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17</a:t>
            </a:fld>
            <a:endParaRPr lang="zh-CN" altLang="en-US"/>
          </a:p>
        </p:txBody>
      </p:sp>
    </p:spTree>
    <p:extLst>
      <p:ext uri="{BB962C8B-B14F-4D97-AF65-F5344CB8AC3E}">
        <p14:creationId xmlns:p14="http://schemas.microsoft.com/office/powerpoint/2010/main" val="26941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18</a:t>
            </a:fld>
            <a:endParaRPr lang="zh-CN" altLang="en-US"/>
          </a:p>
        </p:txBody>
      </p:sp>
    </p:spTree>
    <p:extLst>
      <p:ext uri="{BB962C8B-B14F-4D97-AF65-F5344CB8AC3E}">
        <p14:creationId xmlns:p14="http://schemas.microsoft.com/office/powerpoint/2010/main" val="312861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19</a:t>
            </a:fld>
            <a:endParaRPr lang="zh-CN" altLang="en-US"/>
          </a:p>
        </p:txBody>
      </p:sp>
    </p:spTree>
    <p:extLst>
      <p:ext uri="{BB962C8B-B14F-4D97-AF65-F5344CB8AC3E}">
        <p14:creationId xmlns:p14="http://schemas.microsoft.com/office/powerpoint/2010/main" val="182615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extLst>
      <p:ext uri="{BB962C8B-B14F-4D97-AF65-F5344CB8AC3E}">
        <p14:creationId xmlns:p14="http://schemas.microsoft.com/office/powerpoint/2010/main" val="4258576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20</a:t>
            </a:fld>
            <a:endParaRPr lang="zh-CN" altLang="en-US"/>
          </a:p>
        </p:txBody>
      </p:sp>
    </p:spTree>
    <p:extLst>
      <p:ext uri="{BB962C8B-B14F-4D97-AF65-F5344CB8AC3E}">
        <p14:creationId xmlns:p14="http://schemas.microsoft.com/office/powerpoint/2010/main" val="124499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21</a:t>
            </a:fld>
            <a:endParaRPr lang="zh-CN" altLang="en-US"/>
          </a:p>
        </p:txBody>
      </p:sp>
    </p:spTree>
    <p:extLst>
      <p:ext uri="{BB962C8B-B14F-4D97-AF65-F5344CB8AC3E}">
        <p14:creationId xmlns:p14="http://schemas.microsoft.com/office/powerpoint/2010/main" val="528208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22</a:t>
            </a:fld>
            <a:endParaRPr lang="zh-CN" altLang="en-US"/>
          </a:p>
        </p:txBody>
      </p:sp>
    </p:spTree>
    <p:extLst>
      <p:ext uri="{BB962C8B-B14F-4D97-AF65-F5344CB8AC3E}">
        <p14:creationId xmlns:p14="http://schemas.microsoft.com/office/powerpoint/2010/main" val="62928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23</a:t>
            </a:fld>
            <a:endParaRPr lang="zh-CN" altLang="en-US"/>
          </a:p>
        </p:txBody>
      </p:sp>
    </p:spTree>
    <p:extLst>
      <p:ext uri="{BB962C8B-B14F-4D97-AF65-F5344CB8AC3E}">
        <p14:creationId xmlns:p14="http://schemas.microsoft.com/office/powerpoint/2010/main" val="1950003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24</a:t>
            </a:fld>
            <a:endParaRPr lang="zh-CN" altLang="en-US"/>
          </a:p>
        </p:txBody>
      </p:sp>
    </p:spTree>
    <p:extLst>
      <p:ext uri="{BB962C8B-B14F-4D97-AF65-F5344CB8AC3E}">
        <p14:creationId xmlns:p14="http://schemas.microsoft.com/office/powerpoint/2010/main" val="4182984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25</a:t>
            </a:fld>
            <a:endParaRPr lang="zh-CN" altLang="en-US"/>
          </a:p>
        </p:txBody>
      </p:sp>
    </p:spTree>
    <p:extLst>
      <p:ext uri="{BB962C8B-B14F-4D97-AF65-F5344CB8AC3E}">
        <p14:creationId xmlns:p14="http://schemas.microsoft.com/office/powerpoint/2010/main" val="528661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26</a:t>
            </a:fld>
            <a:endParaRPr lang="zh-CN" altLang="en-US"/>
          </a:p>
        </p:txBody>
      </p:sp>
    </p:spTree>
    <p:extLst>
      <p:ext uri="{BB962C8B-B14F-4D97-AF65-F5344CB8AC3E}">
        <p14:creationId xmlns:p14="http://schemas.microsoft.com/office/powerpoint/2010/main" val="2347595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27</a:t>
            </a:fld>
            <a:endParaRPr lang="zh-CN" altLang="en-US"/>
          </a:p>
        </p:txBody>
      </p:sp>
    </p:spTree>
    <p:extLst>
      <p:ext uri="{BB962C8B-B14F-4D97-AF65-F5344CB8AC3E}">
        <p14:creationId xmlns:p14="http://schemas.microsoft.com/office/powerpoint/2010/main" val="3162594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28</a:t>
            </a:fld>
            <a:endParaRPr lang="zh-CN" altLang="en-US"/>
          </a:p>
        </p:txBody>
      </p:sp>
    </p:spTree>
    <p:extLst>
      <p:ext uri="{BB962C8B-B14F-4D97-AF65-F5344CB8AC3E}">
        <p14:creationId xmlns:p14="http://schemas.microsoft.com/office/powerpoint/2010/main" val="3493482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29</a:t>
            </a:fld>
            <a:endParaRPr lang="zh-CN" altLang="en-US"/>
          </a:p>
        </p:txBody>
      </p:sp>
    </p:spTree>
    <p:extLst>
      <p:ext uri="{BB962C8B-B14F-4D97-AF65-F5344CB8AC3E}">
        <p14:creationId xmlns:p14="http://schemas.microsoft.com/office/powerpoint/2010/main" val="144211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extLst>
      <p:ext uri="{BB962C8B-B14F-4D97-AF65-F5344CB8AC3E}">
        <p14:creationId xmlns:p14="http://schemas.microsoft.com/office/powerpoint/2010/main" val="4047531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30</a:t>
            </a:fld>
            <a:endParaRPr lang="zh-CN" altLang="en-US"/>
          </a:p>
        </p:txBody>
      </p:sp>
    </p:spTree>
    <p:extLst>
      <p:ext uri="{BB962C8B-B14F-4D97-AF65-F5344CB8AC3E}">
        <p14:creationId xmlns:p14="http://schemas.microsoft.com/office/powerpoint/2010/main" val="302224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31</a:t>
            </a:fld>
            <a:endParaRPr lang="zh-CN" altLang="en-US"/>
          </a:p>
        </p:txBody>
      </p:sp>
    </p:spTree>
    <p:extLst>
      <p:ext uri="{BB962C8B-B14F-4D97-AF65-F5344CB8AC3E}">
        <p14:creationId xmlns:p14="http://schemas.microsoft.com/office/powerpoint/2010/main" val="1959260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32</a:t>
            </a:fld>
            <a:endParaRPr lang="zh-CN" altLang="en-US"/>
          </a:p>
        </p:txBody>
      </p:sp>
    </p:spTree>
    <p:extLst>
      <p:ext uri="{BB962C8B-B14F-4D97-AF65-F5344CB8AC3E}">
        <p14:creationId xmlns:p14="http://schemas.microsoft.com/office/powerpoint/2010/main" val="1930465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33</a:t>
            </a:fld>
            <a:endParaRPr lang="zh-CN" altLang="en-US"/>
          </a:p>
        </p:txBody>
      </p:sp>
    </p:spTree>
    <p:extLst>
      <p:ext uri="{BB962C8B-B14F-4D97-AF65-F5344CB8AC3E}">
        <p14:creationId xmlns:p14="http://schemas.microsoft.com/office/powerpoint/2010/main" val="4018137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34</a:t>
            </a:fld>
            <a:endParaRPr lang="zh-CN" altLang="en-US"/>
          </a:p>
        </p:txBody>
      </p:sp>
    </p:spTree>
    <p:extLst>
      <p:ext uri="{BB962C8B-B14F-4D97-AF65-F5344CB8AC3E}">
        <p14:creationId xmlns:p14="http://schemas.microsoft.com/office/powerpoint/2010/main" val="4199896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35</a:t>
            </a:fld>
            <a:endParaRPr lang="zh-CN" altLang="en-US"/>
          </a:p>
        </p:txBody>
      </p:sp>
    </p:spTree>
    <p:extLst>
      <p:ext uri="{BB962C8B-B14F-4D97-AF65-F5344CB8AC3E}">
        <p14:creationId xmlns:p14="http://schemas.microsoft.com/office/powerpoint/2010/main" val="3031233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36</a:t>
            </a:fld>
            <a:endParaRPr lang="zh-CN" altLang="en-US"/>
          </a:p>
        </p:txBody>
      </p:sp>
    </p:spTree>
    <p:extLst>
      <p:ext uri="{BB962C8B-B14F-4D97-AF65-F5344CB8AC3E}">
        <p14:creationId xmlns:p14="http://schemas.microsoft.com/office/powerpoint/2010/main" val="3740184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37</a:t>
            </a:fld>
            <a:endParaRPr lang="zh-CN" altLang="en-US"/>
          </a:p>
        </p:txBody>
      </p:sp>
    </p:spTree>
    <p:extLst>
      <p:ext uri="{BB962C8B-B14F-4D97-AF65-F5344CB8AC3E}">
        <p14:creationId xmlns:p14="http://schemas.microsoft.com/office/powerpoint/2010/main" val="2036552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38</a:t>
            </a:fld>
            <a:endParaRPr lang="zh-CN" altLang="en-US"/>
          </a:p>
        </p:txBody>
      </p:sp>
    </p:spTree>
    <p:extLst>
      <p:ext uri="{BB962C8B-B14F-4D97-AF65-F5344CB8AC3E}">
        <p14:creationId xmlns:p14="http://schemas.microsoft.com/office/powerpoint/2010/main" val="4168292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39</a:t>
            </a:fld>
            <a:endParaRPr lang="zh-CN" altLang="en-US"/>
          </a:p>
        </p:txBody>
      </p:sp>
    </p:spTree>
    <p:extLst>
      <p:ext uri="{BB962C8B-B14F-4D97-AF65-F5344CB8AC3E}">
        <p14:creationId xmlns:p14="http://schemas.microsoft.com/office/powerpoint/2010/main" val="57464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extLst>
      <p:ext uri="{BB962C8B-B14F-4D97-AF65-F5344CB8AC3E}">
        <p14:creationId xmlns:p14="http://schemas.microsoft.com/office/powerpoint/2010/main" val="239064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40</a:t>
            </a:fld>
            <a:endParaRPr lang="zh-CN" altLang="en-US"/>
          </a:p>
        </p:txBody>
      </p:sp>
    </p:spTree>
    <p:extLst>
      <p:ext uri="{BB962C8B-B14F-4D97-AF65-F5344CB8AC3E}">
        <p14:creationId xmlns:p14="http://schemas.microsoft.com/office/powerpoint/2010/main" val="197731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5</a:t>
            </a:fld>
            <a:endParaRPr lang="zh-CN" altLang="en-US"/>
          </a:p>
        </p:txBody>
      </p:sp>
    </p:spTree>
    <p:extLst>
      <p:ext uri="{BB962C8B-B14F-4D97-AF65-F5344CB8AC3E}">
        <p14:creationId xmlns:p14="http://schemas.microsoft.com/office/powerpoint/2010/main" val="3254475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6</a:t>
            </a:fld>
            <a:endParaRPr lang="zh-CN" altLang="en-US"/>
          </a:p>
        </p:txBody>
      </p:sp>
    </p:spTree>
    <p:extLst>
      <p:ext uri="{BB962C8B-B14F-4D97-AF65-F5344CB8AC3E}">
        <p14:creationId xmlns:p14="http://schemas.microsoft.com/office/powerpoint/2010/main" val="33925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extLst>
      <p:ext uri="{BB962C8B-B14F-4D97-AF65-F5344CB8AC3E}">
        <p14:creationId xmlns:p14="http://schemas.microsoft.com/office/powerpoint/2010/main" val="63818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8</a:t>
            </a:fld>
            <a:endParaRPr lang="zh-CN" altLang="en-US"/>
          </a:p>
        </p:txBody>
      </p:sp>
    </p:spTree>
    <p:extLst>
      <p:ext uri="{BB962C8B-B14F-4D97-AF65-F5344CB8AC3E}">
        <p14:creationId xmlns:p14="http://schemas.microsoft.com/office/powerpoint/2010/main" val="343964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413574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5"/>
          <a:stretch>
            <a:fillRect/>
          </a:stretch>
        </p:blipFill>
        <p:spPr>
          <a:xfrm>
            <a:off x="-131896" y="-2858"/>
            <a:ext cx="6817360" cy="6863715"/>
          </a:xfrm>
          <a:prstGeom prst="rect">
            <a:avLst/>
          </a:prstGeom>
        </p:spPr>
      </p:pic>
      <p:sp>
        <p:nvSpPr>
          <p:cNvPr id="12" name="文本框 11"/>
          <p:cNvSpPr txBox="1"/>
          <p:nvPr/>
        </p:nvSpPr>
        <p:spPr>
          <a:xfrm>
            <a:off x="4642293" y="1396444"/>
            <a:ext cx="7549707" cy="2092881"/>
          </a:xfrm>
          <a:prstGeom prst="rect">
            <a:avLst/>
          </a:prstGeom>
          <a:noFill/>
          <a:effectLst/>
        </p:spPr>
        <p:txBody>
          <a:bodyPr wrap="square" rtlCol="0">
            <a:spAutoFit/>
          </a:bodyPr>
          <a:lstStyle/>
          <a:p>
            <a:pPr algn="r"/>
            <a:r>
              <a:rPr lang="en-US" altLang="zh-CN" sz="6000" dirty="0">
                <a:solidFill>
                  <a:srgbClr val="6AE7FF"/>
                </a:solidFill>
                <a:latin typeface="微软雅黑" panose="020B0503020204020204" charset="-122"/>
                <a:ea typeface="微软雅黑" panose="020B0503020204020204" charset="-122"/>
              </a:rPr>
              <a:t> </a:t>
            </a:r>
            <a:r>
              <a:rPr lang="en-US" altLang="zh-CN" sz="3500" dirty="0" err="1">
                <a:solidFill>
                  <a:srgbClr val="6AE7FF"/>
                </a:solidFill>
                <a:ea typeface="微软雅黑" panose="020B0503020204020204" charset="-122"/>
              </a:rPr>
              <a:t>Nghiên</a:t>
            </a:r>
            <a:r>
              <a:rPr lang="en-US" altLang="zh-CN" sz="3500">
                <a:solidFill>
                  <a:srgbClr val="6AE7FF"/>
                </a:solidFill>
                <a:ea typeface="微软雅黑" panose="020B0503020204020204" charset="-122"/>
              </a:rPr>
              <a:t> cứu xây dựng hệ thống tự động</a:t>
            </a:r>
          </a:p>
          <a:p>
            <a:pPr algn="r"/>
            <a:r>
              <a:rPr lang="en-US" altLang="zh-CN" sz="3500">
                <a:solidFill>
                  <a:srgbClr val="6AE7FF"/>
                </a:solidFill>
                <a:ea typeface="微软雅黑" panose="020B0503020204020204" charset="-122"/>
              </a:rPr>
              <a:t>sinh dữ liệu tấn công phục vụ</a:t>
            </a:r>
          </a:p>
          <a:p>
            <a:pPr algn="r"/>
            <a:r>
              <a:rPr lang="en-US" altLang="zh-CN" sz="3500">
                <a:solidFill>
                  <a:srgbClr val="6AE7FF"/>
                </a:solidFill>
                <a:ea typeface="微软雅黑" panose="020B0503020204020204" charset="-122"/>
              </a:rPr>
              <a:t>k</a:t>
            </a:r>
            <a:r>
              <a:rPr lang="en-US" altLang="zh-CN" sz="3500">
                <a:solidFill>
                  <a:srgbClr val="6AE7FF"/>
                </a:solidFill>
                <a:effectLst/>
                <a:ea typeface="微软雅黑" panose="020B0503020204020204" charset="-122"/>
              </a:rPr>
              <a:t>iểm thử thiết bị mạng</a:t>
            </a:r>
            <a:endParaRPr lang="en-US" altLang="zh-CN" sz="3500" dirty="0">
              <a:solidFill>
                <a:srgbClr val="6AE7FF"/>
              </a:solidFill>
              <a:effectLst/>
              <a:ea typeface="微软雅黑" panose="020B0503020204020204" charset="-122"/>
            </a:endParaRPr>
          </a:p>
        </p:txBody>
      </p:sp>
      <p:sp>
        <p:nvSpPr>
          <p:cNvPr id="8" name="文本框 7"/>
          <p:cNvSpPr txBox="1"/>
          <p:nvPr/>
        </p:nvSpPr>
        <p:spPr>
          <a:xfrm>
            <a:off x="6484620" y="3569017"/>
            <a:ext cx="4949574" cy="338554"/>
          </a:xfrm>
          <a:prstGeom prst="rect">
            <a:avLst/>
          </a:prstGeom>
          <a:noFill/>
        </p:spPr>
        <p:txBody>
          <a:bodyPr wrap="square" rtlCol="0">
            <a:spAutoFit/>
          </a:bodyPr>
          <a:lstStyle/>
          <a:p>
            <a:pPr algn="r"/>
            <a:r>
              <a:rPr lang="en-US" altLang="zh-CN" sz="1600">
                <a:solidFill>
                  <a:srgbClr val="10FBFE"/>
                </a:solidFill>
                <a:latin typeface="Helvetica" panose="020B0604020202030204" pitchFamily="34" charset="0"/>
                <a:ea typeface="微软雅黑" panose="020B0503020204020204" charset="-122"/>
              </a:rPr>
              <a:t>Lĩnh vực: An toàn thông tin</a:t>
            </a:r>
            <a:endParaRPr lang="en-US" altLang="zh-CN" sz="1600" dirty="0">
              <a:solidFill>
                <a:srgbClr val="10FBFE"/>
              </a:solidFill>
              <a:latin typeface="Helvetica" panose="020B0604020202030204" pitchFamily="34" charset="0"/>
              <a:ea typeface="微软雅黑" panose="020B0503020204020204" charset="-122"/>
            </a:endParaRPr>
          </a:p>
        </p:txBody>
      </p:sp>
      <p:sp>
        <p:nvSpPr>
          <p:cNvPr id="3" name="文本框 2"/>
          <p:cNvSpPr txBox="1"/>
          <p:nvPr/>
        </p:nvSpPr>
        <p:spPr>
          <a:xfrm>
            <a:off x="7677510" y="4248652"/>
            <a:ext cx="3922612" cy="1077218"/>
          </a:xfrm>
          <a:prstGeom prst="rect">
            <a:avLst/>
          </a:prstGeom>
          <a:noFill/>
        </p:spPr>
        <p:txBody>
          <a:bodyPr wrap="square" rtlCol="0">
            <a:spAutoFit/>
          </a:bodyPr>
          <a:lstStyle/>
          <a:p>
            <a:r>
              <a:rPr lang="en-US" altLang="zh-CN" sz="1600">
                <a:solidFill>
                  <a:srgbClr val="10FBFE"/>
                </a:solidFill>
                <a:latin typeface="Helvetica" panose="020B0604020202030204" pitchFamily="34" charset="0"/>
                <a:ea typeface="微软雅黑" panose="020B0503020204020204" charset="-122"/>
              </a:rPr>
              <a:t>Học viên tham gia:  Nguyễn Lê Minh</a:t>
            </a:r>
            <a:endParaRPr lang="en-US" altLang="zh-CN" sz="1600" dirty="0">
              <a:solidFill>
                <a:srgbClr val="10FBFE"/>
              </a:solidFill>
              <a:latin typeface="Helvetica" panose="020B0604020202030204" pitchFamily="34" charset="0"/>
              <a:ea typeface="微软雅黑" panose="020B0503020204020204" charset="-122"/>
            </a:endParaRPr>
          </a:p>
          <a:p>
            <a:r>
              <a:rPr lang="en-US" altLang="zh-CN" sz="1600">
                <a:solidFill>
                  <a:srgbClr val="10FBFE"/>
                </a:solidFill>
                <a:latin typeface="Helvetica" panose="020B0604020202030204" pitchFamily="34" charset="0"/>
                <a:ea typeface="微软雅黑" panose="020B0503020204020204" charset="-122"/>
              </a:rPr>
              <a:t>             		Dương Ngọc Minh</a:t>
            </a:r>
            <a:endParaRPr lang="en-US" altLang="zh-CN" sz="1600" dirty="0">
              <a:solidFill>
                <a:srgbClr val="10FBFE"/>
              </a:solidFill>
              <a:latin typeface="Helvetica" panose="020B0604020202030204" pitchFamily="34" charset="0"/>
              <a:ea typeface="微软雅黑" panose="020B0503020204020204" charset="-122"/>
            </a:endParaRPr>
          </a:p>
          <a:p>
            <a:r>
              <a:rPr lang="en-US" altLang="zh-CN" sz="1600">
                <a:solidFill>
                  <a:srgbClr val="10FBFE"/>
                </a:solidFill>
                <a:latin typeface="Helvetica" panose="020B0604020202030204" pitchFamily="34" charset="0"/>
                <a:ea typeface="微软雅黑" panose="020B0503020204020204" charset="-122"/>
              </a:rPr>
              <a:t>             		Trần Văn Chí Công</a:t>
            </a:r>
          </a:p>
          <a:p>
            <a:r>
              <a:rPr lang="en-US" altLang="zh-CN" sz="1600">
                <a:solidFill>
                  <a:srgbClr val="10FBFE"/>
                </a:solidFill>
                <a:latin typeface="Helvetica" panose="020B0604020202030204" pitchFamily="34" charset="0"/>
                <a:ea typeface="微软雅黑" panose="020B0503020204020204" charset="-122"/>
              </a:rPr>
              <a:t>		Đặng Đình Hiếu</a:t>
            </a:r>
            <a:endParaRPr lang="zh-CN" altLang="en-US" sz="1600" dirty="0">
              <a:solidFill>
                <a:srgbClr val="10FBFE"/>
              </a:solidFill>
              <a:latin typeface="Helvetica" panose="020B0604020202030204" pitchFamily="34" charset="0"/>
              <a:ea typeface="微软雅黑" panose="020B0503020204020204" charset="-122"/>
            </a:endParaRPr>
          </a:p>
        </p:txBody>
      </p:sp>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6"/>
          <a:stretch>
            <a:fillRect/>
          </a:stretch>
        </p:blipFill>
        <p:spPr>
          <a:xfrm>
            <a:off x="-695058" y="124626"/>
            <a:ext cx="609600" cy="609600"/>
          </a:xfrm>
          <a:prstGeom prst="rect">
            <a:avLst/>
          </a:prstGeom>
        </p:spPr>
      </p:pic>
      <p:sp>
        <p:nvSpPr>
          <p:cNvPr id="9" name="文本框 2">
            <a:extLst>
              <a:ext uri="{FF2B5EF4-FFF2-40B4-BE49-F238E27FC236}">
                <a16:creationId xmlns:a16="http://schemas.microsoft.com/office/drawing/2014/main" id="{1ED3D07A-A223-48E1-9253-6A230DE86830}"/>
              </a:ext>
            </a:extLst>
          </p:cNvPr>
          <p:cNvSpPr txBox="1"/>
          <p:nvPr/>
        </p:nvSpPr>
        <p:spPr>
          <a:xfrm>
            <a:off x="6887946" y="5666951"/>
            <a:ext cx="4763934" cy="338554"/>
          </a:xfrm>
          <a:prstGeom prst="rect">
            <a:avLst/>
          </a:prstGeom>
          <a:noFill/>
        </p:spPr>
        <p:txBody>
          <a:bodyPr wrap="square" rtlCol="0">
            <a:spAutoFit/>
          </a:bodyPr>
          <a:lstStyle/>
          <a:p>
            <a:r>
              <a:rPr lang="en-US" altLang="zh-CN" sz="1600" dirty="0" err="1">
                <a:solidFill>
                  <a:srgbClr val="10FBFE"/>
                </a:solidFill>
                <a:latin typeface="Helvetica" panose="020B0604020202030204" pitchFamily="34" charset="0"/>
                <a:ea typeface="微软雅黑" panose="020B0503020204020204" charset="-122"/>
              </a:rPr>
              <a:t>Giảng</a:t>
            </a:r>
            <a:r>
              <a:rPr lang="en-US" altLang="zh-CN" sz="1600" dirty="0">
                <a:solidFill>
                  <a:srgbClr val="10FBFE"/>
                </a:solidFill>
                <a:latin typeface="Helvetica" panose="020B0604020202030204" pitchFamily="34" charset="0"/>
                <a:ea typeface="微软雅黑" panose="020B0503020204020204" charset="-122"/>
              </a:rPr>
              <a:t> </a:t>
            </a:r>
            <a:r>
              <a:rPr lang="en-US" altLang="zh-CN" sz="1600" dirty="0" err="1">
                <a:solidFill>
                  <a:srgbClr val="10FBFE"/>
                </a:solidFill>
                <a:latin typeface="Helvetica" panose="020B0604020202030204" pitchFamily="34" charset="0"/>
                <a:ea typeface="微软雅黑" panose="020B0503020204020204" charset="-122"/>
              </a:rPr>
              <a:t>viên</a:t>
            </a:r>
            <a:r>
              <a:rPr lang="en-US" altLang="zh-CN" sz="1600" dirty="0">
                <a:solidFill>
                  <a:srgbClr val="10FBFE"/>
                </a:solidFill>
                <a:latin typeface="Helvetica" panose="020B0604020202030204" pitchFamily="34" charset="0"/>
                <a:ea typeface="微软雅黑" panose="020B0503020204020204" charset="-122"/>
              </a:rPr>
              <a:t> </a:t>
            </a:r>
            <a:r>
              <a:rPr lang="en-US" altLang="zh-CN" sz="1600" dirty="0" err="1">
                <a:solidFill>
                  <a:srgbClr val="10FBFE"/>
                </a:solidFill>
                <a:latin typeface="Helvetica" panose="020B0604020202030204" pitchFamily="34" charset="0"/>
                <a:ea typeface="微软雅黑" panose="020B0503020204020204" charset="-122"/>
              </a:rPr>
              <a:t>hướng</a:t>
            </a:r>
            <a:r>
              <a:rPr lang="en-US" altLang="zh-CN" sz="1600" dirty="0">
                <a:solidFill>
                  <a:srgbClr val="10FBFE"/>
                </a:solidFill>
                <a:latin typeface="Helvetica" panose="020B0604020202030204" pitchFamily="34" charset="0"/>
                <a:ea typeface="微软雅黑" panose="020B0503020204020204" charset="-122"/>
              </a:rPr>
              <a:t> </a:t>
            </a:r>
            <a:r>
              <a:rPr lang="en-US" altLang="zh-CN" sz="1600" dirty="0" err="1">
                <a:solidFill>
                  <a:srgbClr val="10FBFE"/>
                </a:solidFill>
                <a:latin typeface="Helvetica" panose="020B0604020202030204" pitchFamily="34" charset="0"/>
                <a:ea typeface="微软雅黑" panose="020B0503020204020204" charset="-122"/>
              </a:rPr>
              <a:t>dẫn</a:t>
            </a:r>
            <a:r>
              <a:rPr lang="en-US" altLang="zh-CN" sz="1600">
                <a:solidFill>
                  <a:srgbClr val="10FBFE"/>
                </a:solidFill>
                <a:latin typeface="Helvetica" panose="020B0604020202030204" pitchFamily="34" charset="0"/>
                <a:ea typeface="微软雅黑" panose="020B0503020204020204" charset="-122"/>
              </a:rPr>
              <a:t>:  TS. Nguyễn Việt Hùng</a:t>
            </a:r>
            <a:endParaRPr lang="zh-CN" altLang="en-US" sz="1600" dirty="0">
              <a:solidFill>
                <a:srgbClr val="10FBFE"/>
              </a:solidFill>
              <a:latin typeface="Helvetica" panose="020B0604020202030204" pitchFamily="34" charset="0"/>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1500"/>
                            </p:stCondLst>
                            <p:childTnLst>
                              <p:par>
                                <p:cTn id="18" presetID="29" presetClass="entr" presetSubtype="0" fill="hold" grpId="1"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ppt_x-.2"/>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22" dur="500"/>
                                        <p:tgtEl>
                                          <p:spTgt spid="8"/>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33" repeatCount="indefinite" fill="remove" display="0">
                  <p:stCondLst>
                    <p:cond delay="indefinite"/>
                  </p:stCondLst>
                  <p:endCondLst>
                    <p:cond evt="onStopAudio" delay="0">
                      <p:tgtEl>
                        <p:sldTgt/>
                      </p:tgtEl>
                    </p:cond>
                  </p:endCondLst>
                </p:cTn>
                <p:tgtEl>
                  <p:spTgt spid="5"/>
                </p:tgtEl>
              </p:cMediaNode>
            </p:audio>
          </p:childTnLst>
        </p:cTn>
      </p:par>
    </p:tnLst>
    <p:bldLst>
      <p:bldP spid="12" grpId="0" animBg="1"/>
      <p:bldP spid="8" grpId="0"/>
      <p:bldP spid="8" grpId="1"/>
      <p:bldP spid="3"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2</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CÁC DẠNG TẤN CÔNG TẦNG THẤP </a:t>
            </a:r>
            <a:r>
              <a:rPr lang="en-US" altLang="zh-CN" sz="2000" b="1">
                <a:solidFill>
                  <a:srgbClr val="10FBFE"/>
                </a:solidFill>
                <a:latin typeface="Helvetica" panose="020B0604020202030204" pitchFamily="34" charset="0"/>
                <a:ea typeface="微软雅黑" panose="020B0503020204020204" charset="-122"/>
              </a:rPr>
              <a:t>/ Tấn công ARP</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18" name="文本框 6">
            <a:extLst>
              <a:ext uri="{FF2B5EF4-FFF2-40B4-BE49-F238E27FC236}">
                <a16:creationId xmlns:a16="http://schemas.microsoft.com/office/drawing/2014/main" id="{8DB07C69-F368-49AD-A420-841CD6C69838}"/>
              </a:ext>
            </a:extLst>
          </p:cNvPr>
          <p:cNvSpPr txBox="1"/>
          <p:nvPr/>
        </p:nvSpPr>
        <p:spPr>
          <a:xfrm>
            <a:off x="0" y="1416578"/>
            <a:ext cx="3266217"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a:solidFill>
                  <a:srgbClr val="10FBFE"/>
                </a:solidFill>
                <a:latin typeface="Helvetica" panose="020B0604020202030204" pitchFamily="34" charset="0"/>
                <a:ea typeface="微软雅黑" panose="020B0503020204020204" charset="-122"/>
              </a:rPr>
              <a:t>ARP Poisoning</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19" name="文本框 6">
            <a:extLst>
              <a:ext uri="{FF2B5EF4-FFF2-40B4-BE49-F238E27FC236}">
                <a16:creationId xmlns:a16="http://schemas.microsoft.com/office/drawing/2014/main" id="{2E654490-4144-4BBB-8044-FE881CB2CC08}"/>
              </a:ext>
            </a:extLst>
          </p:cNvPr>
          <p:cNvSpPr txBox="1"/>
          <p:nvPr/>
        </p:nvSpPr>
        <p:spPr>
          <a:xfrm>
            <a:off x="284917" y="2194445"/>
            <a:ext cx="6388597" cy="830997"/>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Kẻ tấn công giả mạo thông điệp ARP trong mạng cục bộ</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0" name="文本框 6">
            <a:extLst>
              <a:ext uri="{FF2B5EF4-FFF2-40B4-BE49-F238E27FC236}">
                <a16:creationId xmlns:a16="http://schemas.microsoft.com/office/drawing/2014/main" id="{9DFC02CB-E5DB-43E6-94B9-AEE2D8A9BDF7}"/>
              </a:ext>
            </a:extLst>
          </p:cNvPr>
          <p:cNvSpPr txBox="1"/>
          <p:nvPr/>
        </p:nvSpPr>
        <p:spPr>
          <a:xfrm>
            <a:off x="284917" y="3279200"/>
            <a:ext cx="6388597" cy="2308324"/>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Kết hợp địa chỉ MAC của kẻ tấn công với địa chỉ IP của máy chủ làm cho bất kì lưu lượng truy cập nào dành cho địa chỉ IP đó được gửi đến kẻ tấn công có thể cho phép kẻ tấn công chặn khung dữ liệu trên mạng, sửa đổi lưu lượng, hoặc dừng tất cả lưu lượng</a:t>
            </a:r>
            <a:endParaRPr lang="zh-CN" altLang="en-US" sz="2400" dirty="0">
              <a:solidFill>
                <a:srgbClr val="10FBFE"/>
              </a:solidFill>
              <a:latin typeface="Helvetica" panose="020B0604020202030204" pitchFamily="34" charset="0"/>
              <a:ea typeface="微软雅黑" panose="020B0503020204020204" charset="-122"/>
            </a:endParaRPr>
          </a:p>
        </p:txBody>
      </p:sp>
      <p:pic>
        <p:nvPicPr>
          <p:cNvPr id="21" name="Picture 20">
            <a:extLst>
              <a:ext uri="{FF2B5EF4-FFF2-40B4-BE49-F238E27FC236}">
                <a16:creationId xmlns:a16="http://schemas.microsoft.com/office/drawing/2014/main" id="{F58D13B3-C41D-4C9E-8737-0EF4E0291787}"/>
              </a:ext>
            </a:extLst>
          </p:cNvPr>
          <p:cNvPicPr>
            <a:picLocks noChangeAspect="1"/>
          </p:cNvPicPr>
          <p:nvPr/>
        </p:nvPicPr>
        <p:blipFill>
          <a:blip r:embed="rId3"/>
          <a:stretch>
            <a:fillRect/>
          </a:stretch>
        </p:blipFill>
        <p:spPr>
          <a:xfrm>
            <a:off x="6774180" y="1940756"/>
            <a:ext cx="5341620" cy="2976487"/>
          </a:xfrm>
          <a:prstGeom prst="rect">
            <a:avLst/>
          </a:prstGeom>
        </p:spPr>
      </p:pic>
    </p:spTree>
    <p:extLst>
      <p:ext uri="{BB962C8B-B14F-4D97-AF65-F5344CB8AC3E}">
        <p14:creationId xmlns:p14="http://schemas.microsoft.com/office/powerpoint/2010/main" val="37717673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392957" y="2728416"/>
            <a:ext cx="5600382" cy="1200329"/>
          </a:xfrm>
          <a:prstGeom prst="rect">
            <a:avLst/>
          </a:prstGeom>
          <a:noFill/>
        </p:spPr>
        <p:txBody>
          <a:bodyPr wrap="square" rtlCol="0">
            <a:spAutoFit/>
          </a:bodyPr>
          <a:lstStyle/>
          <a:p>
            <a:pPr algn="r"/>
            <a:r>
              <a:rPr lang="en-US" altLang="zh-CN" sz="7200">
                <a:solidFill>
                  <a:srgbClr val="6AE7FF"/>
                </a:solidFill>
              </a:rPr>
              <a:t>CHƯƠNG 03</a:t>
            </a:r>
            <a:endParaRPr lang="en-US" altLang="zh-CN" sz="7200" dirty="0">
              <a:solidFill>
                <a:srgbClr val="6AE7FF"/>
              </a:solidFill>
            </a:endParaRPr>
          </a:p>
        </p:txBody>
      </p:sp>
      <p:sp>
        <p:nvSpPr>
          <p:cNvPr id="4" name="文本框 3"/>
          <p:cNvSpPr txBox="1"/>
          <p:nvPr/>
        </p:nvSpPr>
        <p:spPr>
          <a:xfrm>
            <a:off x="5646822" y="2728416"/>
            <a:ext cx="6368468" cy="1446550"/>
          </a:xfrm>
          <a:prstGeom prst="rect">
            <a:avLst/>
          </a:prstGeom>
          <a:noFill/>
        </p:spPr>
        <p:txBody>
          <a:bodyPr wrap="square" rtlCol="0">
            <a:spAutoFit/>
          </a:bodyPr>
          <a:lstStyle/>
          <a:p>
            <a:pPr algn="l"/>
            <a:r>
              <a:rPr lang="en-US" altLang="zh-CN" sz="4400">
                <a:solidFill>
                  <a:srgbClr val="10FBFE"/>
                </a:solidFill>
                <a:latin typeface="Helvetica" panose="020B0604020202030204" pitchFamily="34" charset="0"/>
                <a:ea typeface="微软雅黑" panose="020B0503020204020204" charset="-122"/>
              </a:rPr>
              <a:t>GÓI TIN VÀ XÂY DỰNG GÓI TIN TẤN CÔNG</a:t>
            </a:r>
            <a:endParaRPr lang="zh-CN" altLang="en-US" sz="4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8332617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8"/>
            <a:ext cx="10491473" cy="5194443"/>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3359888" y="1583690"/>
            <a:ext cx="5294715" cy="861774"/>
          </a:xfrm>
          <a:prstGeom prst="rect">
            <a:avLst/>
          </a:prstGeom>
          <a:noFill/>
        </p:spPr>
        <p:txBody>
          <a:bodyPr wrap="square" rtlCol="0">
            <a:spAutoFit/>
          </a:bodyPr>
          <a:lstStyle/>
          <a:p>
            <a:pPr algn="ctr"/>
            <a:r>
              <a:rPr lang="en-US" altLang="zh-CN" sz="5000">
                <a:solidFill>
                  <a:srgbClr val="10FBFE"/>
                </a:solidFill>
                <a:latin typeface="Helvetica" panose="020B0604020202030204" pitchFamily="34" charset="0"/>
                <a:ea typeface="微软雅黑" panose="020B0503020204020204" charset="-122"/>
              </a:rPr>
              <a:t>KHÁI NIỆM</a:t>
            </a:r>
            <a:endParaRPr lang="zh-CN" altLang="en-US" sz="5000" dirty="0">
              <a:solidFill>
                <a:srgbClr val="10FBFE"/>
              </a:solidFill>
              <a:latin typeface="Helvetica" panose="020B0604020202030204" pitchFamily="34" charset="0"/>
              <a:ea typeface="微软雅黑" panose="020B0503020204020204" charset="-122"/>
            </a:endParaRPr>
          </a:p>
        </p:txBody>
      </p:sp>
      <p:sp>
        <p:nvSpPr>
          <p:cNvPr id="8" name="文本框 7"/>
          <p:cNvSpPr txBox="1"/>
          <p:nvPr/>
        </p:nvSpPr>
        <p:spPr>
          <a:xfrm>
            <a:off x="1472493" y="2392109"/>
            <a:ext cx="9558221" cy="3955442"/>
          </a:xfrm>
          <a:prstGeom prst="rect">
            <a:avLst/>
          </a:prstGeom>
          <a:noFill/>
        </p:spPr>
        <p:txBody>
          <a:bodyPr wrap="square" rtlCol="0">
            <a:spAutoFit/>
          </a:bodyPr>
          <a:lstStyle/>
          <a:p>
            <a:pPr marL="285750" indent="-285750" algn="just">
              <a:lnSpc>
                <a:spcPct val="200000"/>
              </a:lnSpc>
              <a:buFontTx/>
              <a:buChar char="-"/>
            </a:pPr>
            <a:r>
              <a:rPr lang="en-US" sz="1600">
                <a:solidFill>
                  <a:srgbClr val="10FBFE"/>
                </a:solidFill>
                <a:latin typeface="Helvetica" panose="020B0604020202030204" pitchFamily="34" charset="0"/>
                <a:ea typeface="微软雅黑" panose="020B0503020204020204" charset="-122"/>
              </a:rPr>
              <a:t>Trong mạng máy tính, gói tin là 1 phần của các dữ liệu lớn như file, hình ảnh, tin nhắn, ... Dữ liệu này được gửi trong Internet được chia thành các gói tin. Sau khi gửi đến thiết bị nhận, nó sẽ hợp lại</a:t>
            </a:r>
            <a:endParaRPr lang="en-US" sz="1600" dirty="0">
              <a:solidFill>
                <a:srgbClr val="10FBFE"/>
              </a:solidFill>
              <a:latin typeface="Helvetica" panose="020B0604020202030204" pitchFamily="34" charset="0"/>
              <a:ea typeface="微软雅黑" panose="020B0503020204020204" charset="-122"/>
            </a:endParaRPr>
          </a:p>
          <a:p>
            <a:pPr marL="285750" indent="-285750">
              <a:lnSpc>
                <a:spcPct val="200000"/>
              </a:lnSpc>
              <a:buFontTx/>
              <a:buChar char="-"/>
            </a:pPr>
            <a:r>
              <a:rPr lang="en-US" sz="1600">
                <a:solidFill>
                  <a:srgbClr val="10FBFE"/>
                </a:solidFill>
                <a:latin typeface="Helvetica" panose="020B0604020202030204" pitchFamily="34" charset="0"/>
                <a:ea typeface="微软雅黑" panose="020B0503020204020204" charset="-122"/>
              </a:rPr>
              <a:t>Thành phần của gói tin bao gồm: Header và Payload</a:t>
            </a:r>
          </a:p>
          <a:p>
            <a:pPr lvl="1">
              <a:lnSpc>
                <a:spcPct val="200000"/>
              </a:lnSpc>
            </a:pPr>
            <a:r>
              <a:rPr lang="en-US" sz="1600">
                <a:solidFill>
                  <a:srgbClr val="10FBFE"/>
                </a:solidFill>
                <a:latin typeface="Helvetica" panose="020B0604020202030204" pitchFamily="34" charset="0"/>
                <a:ea typeface="微软雅黑" panose="020B0503020204020204" charset="-122"/>
              </a:rPr>
              <a:t>+ Header chứa IP Nguồn, IP Đích</a:t>
            </a:r>
          </a:p>
          <a:p>
            <a:pPr lvl="1">
              <a:lnSpc>
                <a:spcPct val="200000"/>
              </a:lnSpc>
            </a:pPr>
            <a:r>
              <a:rPr lang="en-US" sz="1600">
                <a:solidFill>
                  <a:srgbClr val="10FBFE"/>
                </a:solidFill>
                <a:latin typeface="Helvetica" panose="020B0604020202030204" pitchFamily="34" charset="0"/>
                <a:ea typeface="微软雅黑" panose="020B0503020204020204" charset="-122"/>
              </a:rPr>
              <a:t>+ Payload chứa dữ liệu thực tế của gói tin cần được gửi đi</a:t>
            </a:r>
            <a:endParaRPr lang="en-US" sz="1600" dirty="0">
              <a:solidFill>
                <a:srgbClr val="10FBFE"/>
              </a:solidFill>
              <a:latin typeface="Helvetica" panose="020B0604020202030204" pitchFamily="34" charset="0"/>
              <a:ea typeface="微软雅黑" panose="020B0503020204020204" charset="-122"/>
            </a:endParaRPr>
          </a:p>
          <a:p>
            <a:pPr>
              <a:lnSpc>
                <a:spcPct val="200000"/>
              </a:lnSpc>
            </a:pPr>
            <a:r>
              <a:rPr lang="en-US" sz="1600">
                <a:solidFill>
                  <a:srgbClr val="10FBFE"/>
                </a:solidFill>
                <a:latin typeface="Helvetica" panose="020B0604020202030204" pitchFamily="34" charset="0"/>
                <a:ea typeface="微软雅黑" panose="020B0503020204020204" charset="-122"/>
              </a:rPr>
              <a:t>- Gói tin có nhiều hơn 1 header, mỗi header được sử dụng khác nhau trong quá trình mạng. </a:t>
            </a:r>
          </a:p>
          <a:p>
            <a:pPr>
              <a:lnSpc>
                <a:spcPct val="200000"/>
              </a:lnSpc>
            </a:pPr>
            <a:r>
              <a:rPr lang="en-US" sz="1600">
                <a:solidFill>
                  <a:srgbClr val="10FBFE"/>
                </a:solidFill>
                <a:latin typeface="Helvetica" panose="020B0604020202030204" pitchFamily="34" charset="0"/>
                <a:ea typeface="微软雅黑" panose="020B0503020204020204" charset="-122"/>
              </a:rPr>
              <a:t>- Hầu hết các cói tin truyền trên Internet sẽ gồm TCP header và IP header</a:t>
            </a:r>
            <a:endParaRPr lang="en-US" sz="1600" dirty="0">
              <a:solidFill>
                <a:srgbClr val="10FBFE"/>
              </a:solidFill>
              <a:latin typeface="Helvetica" panose="020B0604020202030204" pitchFamily="34" charset="0"/>
              <a:ea typeface="微软雅黑" panose="020B0503020204020204" charset="-122"/>
            </a:endParaRPr>
          </a:p>
          <a:p>
            <a:pPr marL="285750" indent="-285750">
              <a:lnSpc>
                <a:spcPct val="200000"/>
              </a:lnSpc>
              <a:buFontTx/>
              <a:buChar char="-"/>
            </a:pPr>
            <a:endParaRPr sz="1600" dirty="0">
              <a:solidFill>
                <a:srgbClr val="10FBFE"/>
              </a:solidFill>
              <a:latin typeface="Helvetica" panose="020B0604020202030204" pitchFamily="34" charset="0"/>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54079" y="1177197"/>
            <a:ext cx="6283842" cy="707886"/>
          </a:xfrm>
          <a:prstGeom prst="rect">
            <a:avLst/>
          </a:prstGeom>
          <a:noFill/>
        </p:spPr>
        <p:txBody>
          <a:bodyPr wrap="square" rtlCol="0">
            <a:spAutoFit/>
          </a:bodyPr>
          <a:lstStyle/>
          <a:p>
            <a:pPr algn="ctr"/>
            <a:r>
              <a:rPr lang="en-US" altLang="zh-CN" sz="4000" b="1">
                <a:solidFill>
                  <a:srgbClr val="6AE7FF"/>
                </a:solidFill>
                <a:latin typeface="Helvetica" panose="020B0604020202030204" pitchFamily="34" charset="0"/>
                <a:ea typeface="微软雅黑" panose="020B0503020204020204" charset="-122"/>
              </a:rPr>
              <a:t>CẤU TRÚC GÓI TIN</a:t>
            </a:r>
            <a:endParaRPr lang="en-US" altLang="zh-CN" sz="4000" b="1" dirty="0">
              <a:solidFill>
                <a:srgbClr val="6AE7FF"/>
              </a:solidFill>
              <a:latin typeface="Helvetica" panose="020B0604020202030204" pitchFamily="34" charset="0"/>
              <a:ea typeface="微软雅黑" panose="020B0503020204020204" charset="-122"/>
            </a:endParaRPr>
          </a:p>
        </p:txBody>
      </p:sp>
      <p:sp>
        <p:nvSpPr>
          <p:cNvPr id="8" name="文本框 7"/>
          <p:cNvSpPr txBox="1"/>
          <p:nvPr/>
        </p:nvSpPr>
        <p:spPr>
          <a:xfrm>
            <a:off x="3049642" y="2819082"/>
            <a:ext cx="819785" cy="706755"/>
          </a:xfrm>
          <a:prstGeom prst="rect">
            <a:avLst/>
          </a:prstGeom>
          <a:noFill/>
        </p:spPr>
        <p:txBody>
          <a:bodyPr wrap="square" rtlCol="0">
            <a:spAutoFit/>
          </a:bodyPr>
          <a:lstStyle/>
          <a:p>
            <a:pPr algn="r"/>
            <a:r>
              <a:rPr lang="en-US" altLang="zh-CN" sz="4000" b="1" dirty="0">
                <a:solidFill>
                  <a:srgbClr val="6AE7FF"/>
                </a:solidFill>
                <a:latin typeface="Helvetica" panose="020B0604020202030204" pitchFamily="34" charset="0"/>
                <a:ea typeface="微软雅黑" panose="020B0503020204020204" charset="-122"/>
              </a:rPr>
              <a:t>01</a:t>
            </a:r>
          </a:p>
        </p:txBody>
      </p:sp>
      <p:sp>
        <p:nvSpPr>
          <p:cNvPr id="9" name="圆角矩形 8"/>
          <p:cNvSpPr/>
          <p:nvPr/>
        </p:nvSpPr>
        <p:spPr>
          <a:xfrm>
            <a:off x="4100348" y="2915920"/>
            <a:ext cx="5137573"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AE7FF"/>
                </a:solidFill>
                <a:latin typeface="Helvetica" panose="020B0604020202030204" pitchFamily="34" charset="0"/>
                <a:ea typeface="微软雅黑" panose="020B0503020204020204" charset="-122"/>
              </a:rPr>
              <a:t>Cấu trúc gói tin Internet Protocol (IP)</a:t>
            </a:r>
            <a:endParaRPr lang="zh-CN" altLang="en-US" sz="2000" b="1" dirty="0">
              <a:solidFill>
                <a:srgbClr val="6AE7FF"/>
              </a:solidFill>
              <a:latin typeface="Helvetica" panose="020B0604020202030204" pitchFamily="34" charset="0"/>
              <a:ea typeface="微软雅黑" panose="020B0503020204020204" charset="-122"/>
            </a:endParaRPr>
          </a:p>
        </p:txBody>
      </p:sp>
      <p:sp>
        <p:nvSpPr>
          <p:cNvPr id="10" name="文本框 9"/>
          <p:cNvSpPr txBox="1"/>
          <p:nvPr/>
        </p:nvSpPr>
        <p:spPr>
          <a:xfrm>
            <a:off x="3049642" y="4266163"/>
            <a:ext cx="819785" cy="706755"/>
          </a:xfrm>
          <a:prstGeom prst="rect">
            <a:avLst/>
          </a:prstGeom>
          <a:noFill/>
        </p:spPr>
        <p:txBody>
          <a:bodyPr wrap="square" rtlCol="0">
            <a:spAutoFit/>
          </a:bodyPr>
          <a:lstStyle/>
          <a:p>
            <a:pPr algn="r"/>
            <a:r>
              <a:rPr lang="en-US" altLang="zh-CN" sz="4000" b="1" dirty="0">
                <a:solidFill>
                  <a:srgbClr val="6AE7FF"/>
                </a:solidFill>
                <a:latin typeface="Helvetica" panose="020B0604020202030204" pitchFamily="34" charset="0"/>
                <a:ea typeface="微软雅黑" panose="020B0503020204020204" charset="-122"/>
              </a:rPr>
              <a:t>02</a:t>
            </a:r>
          </a:p>
        </p:txBody>
      </p:sp>
      <p:sp>
        <p:nvSpPr>
          <p:cNvPr id="11" name="圆角矩形 10"/>
          <p:cNvSpPr/>
          <p:nvPr/>
        </p:nvSpPr>
        <p:spPr>
          <a:xfrm>
            <a:off x="4100348" y="4266164"/>
            <a:ext cx="5416973" cy="706754"/>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AE7FF"/>
                </a:solidFill>
                <a:latin typeface="Helvetica" panose="020B0604020202030204" pitchFamily="34" charset="0"/>
                <a:ea typeface="微软雅黑" panose="020B0503020204020204" charset="-122"/>
              </a:rPr>
              <a:t>Cấu trúc gói tin Transmission Control Protocol (TCP)</a:t>
            </a:r>
            <a:endParaRPr lang="zh-CN" altLang="en-US" sz="2000" b="1" dirty="0">
              <a:solidFill>
                <a:srgbClr val="6AE7FF"/>
              </a:solidFill>
              <a:latin typeface="Helvetica" panose="020B0604020202030204" pitchFamily="34" charset="0"/>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GÓI TIN VÀ XÂY DỰNG GÓI TIN </a:t>
            </a:r>
            <a:r>
              <a:rPr lang="en-US" altLang="zh-CN" sz="2000" b="1">
                <a:solidFill>
                  <a:srgbClr val="10FBFE"/>
                </a:solidFill>
                <a:latin typeface="Helvetica" panose="020B0604020202030204" pitchFamily="34" charset="0"/>
                <a:ea typeface="微软雅黑" panose="020B0503020204020204" charset="-122"/>
              </a:rPr>
              <a:t>/ Cấu trúc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0" y="1317810"/>
            <a:ext cx="3791346"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a:solidFill>
                  <a:srgbClr val="10FBFE"/>
                </a:solidFill>
                <a:latin typeface="Helvetica" panose="020B0604020202030204" pitchFamily="34" charset="0"/>
                <a:ea typeface="微软雅黑" panose="020B0503020204020204" charset="-122"/>
              </a:rPr>
              <a:t>Cấu trúc gói tin IP</a:t>
            </a:r>
            <a:endParaRPr lang="zh-CN" altLang="en-US" sz="2400" b="1" dirty="0">
              <a:solidFill>
                <a:srgbClr val="10FBFE"/>
              </a:solidFill>
              <a:latin typeface="Helvetica" panose="020B0604020202030204" pitchFamily="34" charset="0"/>
              <a:ea typeface="微软雅黑" panose="020B0503020204020204" charset="-122"/>
            </a:endParaRPr>
          </a:p>
        </p:txBody>
      </p:sp>
      <p:pic>
        <p:nvPicPr>
          <p:cNvPr id="6" name="Picture 5">
            <a:extLst>
              <a:ext uri="{FF2B5EF4-FFF2-40B4-BE49-F238E27FC236}">
                <a16:creationId xmlns:a16="http://schemas.microsoft.com/office/drawing/2014/main" id="{A860C385-32B5-4087-8390-8F649B6A6279}"/>
              </a:ext>
            </a:extLst>
          </p:cNvPr>
          <p:cNvPicPr>
            <a:picLocks noChangeAspect="1"/>
          </p:cNvPicPr>
          <p:nvPr/>
        </p:nvPicPr>
        <p:blipFill>
          <a:blip r:embed="rId3"/>
          <a:stretch>
            <a:fillRect/>
          </a:stretch>
        </p:blipFill>
        <p:spPr>
          <a:xfrm>
            <a:off x="6438706" y="1871121"/>
            <a:ext cx="5753294" cy="3947327"/>
          </a:xfrm>
          <a:prstGeom prst="rect">
            <a:avLst/>
          </a:prstGeom>
        </p:spPr>
      </p:pic>
      <p:sp>
        <p:nvSpPr>
          <p:cNvPr id="8" name="文本框 6">
            <a:extLst>
              <a:ext uri="{FF2B5EF4-FFF2-40B4-BE49-F238E27FC236}">
                <a16:creationId xmlns:a16="http://schemas.microsoft.com/office/drawing/2014/main" id="{C5067F2C-966E-4A46-B25E-431AFE96029A}"/>
              </a:ext>
            </a:extLst>
          </p:cNvPr>
          <p:cNvSpPr txBox="1"/>
          <p:nvPr/>
        </p:nvSpPr>
        <p:spPr>
          <a:xfrm>
            <a:off x="354329" y="1977115"/>
            <a:ext cx="5865589" cy="1200329"/>
          </a:xfrm>
          <a:prstGeom prst="rect">
            <a:avLst/>
          </a:prstGeom>
          <a:noFill/>
        </p:spPr>
        <p:txBody>
          <a:bodyPr wrap="square" rtlCol="0">
            <a:spAutoFit/>
          </a:bodyPr>
          <a:lstStyle/>
          <a:p>
            <a:pPr algn="just"/>
            <a:r>
              <a:rPr lang="en-US" altLang="zh-CN" sz="2400" b="1">
                <a:solidFill>
                  <a:srgbClr val="10FBFE"/>
                </a:solidFill>
                <a:latin typeface="Helvetica" panose="020B0604020202030204" pitchFamily="34" charset="0"/>
                <a:ea typeface="微软雅黑" panose="020B0503020204020204" charset="-122"/>
              </a:rPr>
              <a:t>- </a:t>
            </a:r>
            <a:r>
              <a:rPr lang="en-US" altLang="zh-CN" sz="2400">
                <a:solidFill>
                  <a:srgbClr val="10FBFE"/>
                </a:solidFill>
                <a:latin typeface="Helvetica" panose="020B0604020202030204" pitchFamily="34" charset="0"/>
                <a:ea typeface="微软雅黑" panose="020B0503020204020204" charset="-122"/>
              </a:rPr>
              <a:t>IP là một giao thức mạng có liên quan đến định tuyến, được sử dụng để đảm bảo các gói đến đích chính xác</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1" name="文本框 6">
            <a:extLst>
              <a:ext uri="{FF2B5EF4-FFF2-40B4-BE49-F238E27FC236}">
                <a16:creationId xmlns:a16="http://schemas.microsoft.com/office/drawing/2014/main" id="{E4FC0BAF-AEBE-408E-89E5-60A55C672F16}"/>
              </a:ext>
            </a:extLst>
          </p:cNvPr>
          <p:cNvSpPr txBox="1"/>
          <p:nvPr/>
        </p:nvSpPr>
        <p:spPr>
          <a:xfrm>
            <a:off x="354330" y="3451049"/>
            <a:ext cx="5865589" cy="2677656"/>
          </a:xfrm>
          <a:prstGeom prst="rect">
            <a:avLst/>
          </a:prstGeom>
          <a:noFill/>
        </p:spPr>
        <p:txBody>
          <a:bodyPr wrap="square" rtlCol="0">
            <a:spAutoFit/>
          </a:bodyPr>
          <a:lstStyle/>
          <a:p>
            <a:pPr algn="just"/>
            <a:r>
              <a:rPr lang="en-US" altLang="zh-CN" sz="2400" b="1">
                <a:solidFill>
                  <a:srgbClr val="10FBFE"/>
                </a:solidFill>
                <a:latin typeface="Helvetica" panose="020B0604020202030204" pitchFamily="34" charset="0"/>
                <a:ea typeface="微软雅黑" panose="020B0503020204020204" charset="-122"/>
              </a:rPr>
              <a:t>- </a:t>
            </a:r>
            <a:r>
              <a:rPr lang="en-US" altLang="zh-CN" sz="2400">
                <a:solidFill>
                  <a:srgbClr val="10FBFE"/>
                </a:solidFill>
                <a:latin typeface="Helvetica" panose="020B0604020202030204" pitchFamily="34" charset="0"/>
                <a:ea typeface="微软雅黑" panose="020B0503020204020204" charset="-122"/>
              </a:rPr>
              <a:t>Mỗi gói IP chứa cả một header (dài 20 hoặc 24 byte) và dữ liệu.</a:t>
            </a:r>
          </a:p>
          <a:p>
            <a:pPr marL="800100" lvl="1" indent="-342900" algn="just">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Header bao gồm địa chỉ IP nguồn và đích, cộng với các trường khác giúp định tuyến gói</a:t>
            </a:r>
          </a:p>
          <a:p>
            <a:pPr marL="800100" lvl="1" indent="-342900" algn="just">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Dữ liệu là nội dung thực tế, chẳng hạn như một chuỗi các chữ cái, ...</a:t>
            </a:r>
            <a:endParaRPr lang="zh-CN" altLang="en-US" sz="2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382069908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GÓI TIN VÀ XÂY DỰNG GÓI TIN </a:t>
            </a:r>
            <a:r>
              <a:rPr lang="en-US" altLang="zh-CN" sz="2000" b="1">
                <a:solidFill>
                  <a:srgbClr val="10FBFE"/>
                </a:solidFill>
                <a:latin typeface="Helvetica" panose="020B0604020202030204" pitchFamily="34" charset="0"/>
                <a:ea typeface="微软雅黑" panose="020B0503020204020204" charset="-122"/>
              </a:rPr>
              <a:t>/ Cấu trúc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0" y="1341544"/>
            <a:ext cx="3791346"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a:solidFill>
                  <a:srgbClr val="10FBFE"/>
                </a:solidFill>
                <a:latin typeface="Helvetica" panose="020B0604020202030204" pitchFamily="34" charset="0"/>
                <a:ea typeface="微软雅黑" panose="020B0503020204020204" charset="-122"/>
              </a:rPr>
              <a:t>Cấu trúc gói tin TCP</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8" name="文本框 6">
            <a:extLst>
              <a:ext uri="{FF2B5EF4-FFF2-40B4-BE49-F238E27FC236}">
                <a16:creationId xmlns:a16="http://schemas.microsoft.com/office/drawing/2014/main" id="{B71C04DC-2998-4C2A-A6FF-A6DF0DA1472D}"/>
              </a:ext>
            </a:extLst>
          </p:cNvPr>
          <p:cNvSpPr txBox="1"/>
          <p:nvPr/>
        </p:nvSpPr>
        <p:spPr>
          <a:xfrm>
            <a:off x="520064" y="1958065"/>
            <a:ext cx="11151871" cy="830997"/>
          </a:xfrm>
          <a:prstGeom prst="rect">
            <a:avLst/>
          </a:prstGeom>
          <a:noFill/>
        </p:spPr>
        <p:txBody>
          <a:bodyPr wrap="square" rtlCol="0">
            <a:spAutoFit/>
          </a:bodyPr>
          <a:lstStyle/>
          <a:p>
            <a:pPr algn="just"/>
            <a:r>
              <a:rPr lang="en-US" altLang="zh-CN" sz="2400" b="1">
                <a:solidFill>
                  <a:srgbClr val="10FBFE"/>
                </a:solidFill>
                <a:latin typeface="Helvetica" panose="020B0604020202030204" pitchFamily="34" charset="0"/>
                <a:ea typeface="微软雅黑" panose="020B0503020204020204" charset="-122"/>
              </a:rPr>
              <a:t>- </a:t>
            </a:r>
            <a:r>
              <a:rPr lang="en-US" altLang="zh-CN" sz="2400">
                <a:solidFill>
                  <a:srgbClr val="10FBFE"/>
                </a:solidFill>
                <a:latin typeface="Helvetica" panose="020B0604020202030204" pitchFamily="34" charset="0"/>
                <a:ea typeface="微软雅黑" panose="020B0503020204020204" charset="-122"/>
              </a:rPr>
              <a:t>TCP là tiêu chuẩn Internet đảm bảo trao đổi thành công các gói dữ liệu giữa các thiết bị qua mạng</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0" name="文本框 6">
            <a:extLst>
              <a:ext uri="{FF2B5EF4-FFF2-40B4-BE49-F238E27FC236}">
                <a16:creationId xmlns:a16="http://schemas.microsoft.com/office/drawing/2014/main" id="{72ECDD47-61FB-4560-8887-F27E239434E6}"/>
              </a:ext>
            </a:extLst>
          </p:cNvPr>
          <p:cNvSpPr txBox="1"/>
          <p:nvPr/>
        </p:nvSpPr>
        <p:spPr>
          <a:xfrm>
            <a:off x="548837" y="2943918"/>
            <a:ext cx="11151871" cy="830997"/>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Bao gồm các máy chủ web và trang web, ứng dụng email, FPT, các ứng dụng peer-to-peer, ...</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1" name="文本框 6">
            <a:extLst>
              <a:ext uri="{FF2B5EF4-FFF2-40B4-BE49-F238E27FC236}">
                <a16:creationId xmlns:a16="http://schemas.microsoft.com/office/drawing/2014/main" id="{F91F7970-AE3A-4FAF-8AB1-13CD28DE06AD}"/>
              </a:ext>
            </a:extLst>
          </p:cNvPr>
          <p:cNvSpPr txBox="1"/>
          <p:nvPr/>
        </p:nvSpPr>
        <p:spPr>
          <a:xfrm>
            <a:off x="548837" y="3929771"/>
            <a:ext cx="11151871" cy="1200329"/>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TCP hoạt động với IP để chỉ định cách dữ liệu được trao đổi trực tuyến. IP chịu trách nhiệm gửi từng gói đến đích, TCP đảm bảo rằng các byte được truyền theo thứ tự chúng gửi mà không có lỗi hoặc thiếu sót</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2" name="文本框 6">
            <a:extLst>
              <a:ext uri="{FF2B5EF4-FFF2-40B4-BE49-F238E27FC236}">
                <a16:creationId xmlns:a16="http://schemas.microsoft.com/office/drawing/2014/main" id="{7B8C0535-1FB7-4CAC-AF16-EE40B99DBEE3}"/>
              </a:ext>
            </a:extLst>
          </p:cNvPr>
          <p:cNvSpPr txBox="1"/>
          <p:nvPr/>
        </p:nvSpPr>
        <p:spPr>
          <a:xfrm>
            <a:off x="520064" y="5280481"/>
            <a:ext cx="11151871"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Hai giao thức được gọi là TCP / IP</a:t>
            </a:r>
            <a:endParaRPr lang="zh-CN" altLang="en-US" sz="2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224751867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arn(inVertic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GÓI TIN VÀ XÂY DỰNG GÓI TIN </a:t>
            </a:r>
            <a:r>
              <a:rPr lang="en-US" altLang="zh-CN" sz="2000" b="1">
                <a:solidFill>
                  <a:srgbClr val="10FBFE"/>
                </a:solidFill>
                <a:latin typeface="Helvetica" panose="020B0604020202030204" pitchFamily="34" charset="0"/>
                <a:ea typeface="微软雅黑" panose="020B0503020204020204" charset="-122"/>
              </a:rPr>
              <a:t>/ Cấu trúc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pic>
        <p:nvPicPr>
          <p:cNvPr id="5" name="Picture 4">
            <a:extLst>
              <a:ext uri="{FF2B5EF4-FFF2-40B4-BE49-F238E27FC236}">
                <a16:creationId xmlns:a16="http://schemas.microsoft.com/office/drawing/2014/main" id="{9EE371E1-4B28-4B31-BAF6-FEBEEC20F321}"/>
              </a:ext>
            </a:extLst>
          </p:cNvPr>
          <p:cNvPicPr>
            <a:picLocks noChangeAspect="1"/>
          </p:cNvPicPr>
          <p:nvPr/>
        </p:nvPicPr>
        <p:blipFill>
          <a:blip r:embed="rId3"/>
          <a:stretch>
            <a:fillRect/>
          </a:stretch>
        </p:blipFill>
        <p:spPr>
          <a:xfrm>
            <a:off x="5277103" y="1901424"/>
            <a:ext cx="6914898" cy="4486836"/>
          </a:xfrm>
          <a:prstGeom prst="rect">
            <a:avLst/>
          </a:prstGeom>
        </p:spPr>
      </p:pic>
      <p:sp>
        <p:nvSpPr>
          <p:cNvPr id="13" name="文本框 6">
            <a:extLst>
              <a:ext uri="{FF2B5EF4-FFF2-40B4-BE49-F238E27FC236}">
                <a16:creationId xmlns:a16="http://schemas.microsoft.com/office/drawing/2014/main" id="{93DB2057-573D-4C3D-A8DC-85856A764562}"/>
              </a:ext>
            </a:extLst>
          </p:cNvPr>
          <p:cNvSpPr txBox="1"/>
          <p:nvPr/>
        </p:nvSpPr>
        <p:spPr>
          <a:xfrm>
            <a:off x="693503" y="1180038"/>
            <a:ext cx="5057058"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Các trường có trong header TCP:</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4" name="文本框 6">
            <a:extLst>
              <a:ext uri="{FF2B5EF4-FFF2-40B4-BE49-F238E27FC236}">
                <a16:creationId xmlns:a16="http://schemas.microsoft.com/office/drawing/2014/main" id="{0D6F9906-C07B-4D0C-BA86-4E7232FAD026}"/>
              </a:ext>
            </a:extLst>
          </p:cNvPr>
          <p:cNvSpPr txBox="1"/>
          <p:nvPr/>
        </p:nvSpPr>
        <p:spPr>
          <a:xfrm>
            <a:off x="693501" y="1679524"/>
            <a:ext cx="4139007"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Source Port</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5" name="文本框 6">
            <a:extLst>
              <a:ext uri="{FF2B5EF4-FFF2-40B4-BE49-F238E27FC236}">
                <a16:creationId xmlns:a16="http://schemas.microsoft.com/office/drawing/2014/main" id="{267F9819-61FC-44FC-8A2D-D683E685D345}"/>
              </a:ext>
            </a:extLst>
          </p:cNvPr>
          <p:cNvSpPr txBox="1"/>
          <p:nvPr/>
        </p:nvSpPr>
        <p:spPr>
          <a:xfrm>
            <a:off x="693500" y="2141189"/>
            <a:ext cx="3931211"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Destination Port</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6" name="文本框 6">
            <a:extLst>
              <a:ext uri="{FF2B5EF4-FFF2-40B4-BE49-F238E27FC236}">
                <a16:creationId xmlns:a16="http://schemas.microsoft.com/office/drawing/2014/main" id="{F081FAF0-1539-4D08-A550-90464537CFA2}"/>
              </a:ext>
            </a:extLst>
          </p:cNvPr>
          <p:cNvSpPr txBox="1"/>
          <p:nvPr/>
        </p:nvSpPr>
        <p:spPr>
          <a:xfrm>
            <a:off x="693501" y="2602854"/>
            <a:ext cx="5358958"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Sequence number</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7" name="文本框 6">
            <a:extLst>
              <a:ext uri="{FF2B5EF4-FFF2-40B4-BE49-F238E27FC236}">
                <a16:creationId xmlns:a16="http://schemas.microsoft.com/office/drawing/2014/main" id="{D549CEE6-7168-4AA4-9016-AEA7CD5E4132}"/>
              </a:ext>
            </a:extLst>
          </p:cNvPr>
          <p:cNvSpPr txBox="1"/>
          <p:nvPr/>
        </p:nvSpPr>
        <p:spPr>
          <a:xfrm>
            <a:off x="693500" y="3064519"/>
            <a:ext cx="3931211"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Acknowleadgment</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8" name="文本框 6">
            <a:extLst>
              <a:ext uri="{FF2B5EF4-FFF2-40B4-BE49-F238E27FC236}">
                <a16:creationId xmlns:a16="http://schemas.microsoft.com/office/drawing/2014/main" id="{C914320B-8EB8-4C7E-804D-F3A88C2A2E8B}"/>
              </a:ext>
            </a:extLst>
          </p:cNvPr>
          <p:cNvSpPr txBox="1"/>
          <p:nvPr/>
        </p:nvSpPr>
        <p:spPr>
          <a:xfrm>
            <a:off x="693499" y="3526753"/>
            <a:ext cx="5057061"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Header Length</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9" name="文本框 6">
            <a:extLst>
              <a:ext uri="{FF2B5EF4-FFF2-40B4-BE49-F238E27FC236}">
                <a16:creationId xmlns:a16="http://schemas.microsoft.com/office/drawing/2014/main" id="{DDA60402-2CC6-4965-8F8D-A5A144727E12}"/>
              </a:ext>
            </a:extLst>
          </p:cNvPr>
          <p:cNvSpPr txBox="1"/>
          <p:nvPr/>
        </p:nvSpPr>
        <p:spPr>
          <a:xfrm>
            <a:off x="693500" y="3988418"/>
            <a:ext cx="2471380"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Reserved</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0" name="文本框 6">
            <a:extLst>
              <a:ext uri="{FF2B5EF4-FFF2-40B4-BE49-F238E27FC236}">
                <a16:creationId xmlns:a16="http://schemas.microsoft.com/office/drawing/2014/main" id="{A6A60043-DA9A-461D-A0CB-C03B2D176E4C}"/>
              </a:ext>
            </a:extLst>
          </p:cNvPr>
          <p:cNvSpPr txBox="1"/>
          <p:nvPr/>
        </p:nvSpPr>
        <p:spPr>
          <a:xfrm>
            <a:off x="693498" y="4450083"/>
            <a:ext cx="4059549"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Window</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1" name="文本框 6">
            <a:extLst>
              <a:ext uri="{FF2B5EF4-FFF2-40B4-BE49-F238E27FC236}">
                <a16:creationId xmlns:a16="http://schemas.microsoft.com/office/drawing/2014/main" id="{D22FE5F5-969B-4EE3-93A2-3BAC12C92A17}"/>
              </a:ext>
            </a:extLst>
          </p:cNvPr>
          <p:cNvSpPr txBox="1"/>
          <p:nvPr/>
        </p:nvSpPr>
        <p:spPr>
          <a:xfrm>
            <a:off x="693498" y="4911748"/>
            <a:ext cx="4284140"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Checksum</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4" name="文本框 6">
            <a:extLst>
              <a:ext uri="{FF2B5EF4-FFF2-40B4-BE49-F238E27FC236}">
                <a16:creationId xmlns:a16="http://schemas.microsoft.com/office/drawing/2014/main" id="{C246FD15-E4FD-4B31-A2A5-BB19A8EB896E}"/>
              </a:ext>
            </a:extLst>
          </p:cNvPr>
          <p:cNvSpPr txBox="1"/>
          <p:nvPr/>
        </p:nvSpPr>
        <p:spPr>
          <a:xfrm>
            <a:off x="693498" y="5376824"/>
            <a:ext cx="3658498"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Urgent Pointer</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5" name="文本框 6">
            <a:extLst>
              <a:ext uri="{FF2B5EF4-FFF2-40B4-BE49-F238E27FC236}">
                <a16:creationId xmlns:a16="http://schemas.microsoft.com/office/drawing/2014/main" id="{9E74E795-0F37-49FA-A799-F7FE6352A207}"/>
              </a:ext>
            </a:extLst>
          </p:cNvPr>
          <p:cNvSpPr txBox="1"/>
          <p:nvPr/>
        </p:nvSpPr>
        <p:spPr>
          <a:xfrm>
            <a:off x="693496" y="5841900"/>
            <a:ext cx="2808267"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Options</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6" name="文本框 6">
            <a:extLst>
              <a:ext uri="{FF2B5EF4-FFF2-40B4-BE49-F238E27FC236}">
                <a16:creationId xmlns:a16="http://schemas.microsoft.com/office/drawing/2014/main" id="{49BE714D-D31D-4167-97B4-F72625576F18}"/>
              </a:ext>
            </a:extLst>
          </p:cNvPr>
          <p:cNvSpPr txBox="1"/>
          <p:nvPr/>
        </p:nvSpPr>
        <p:spPr>
          <a:xfrm>
            <a:off x="693496" y="6303565"/>
            <a:ext cx="4637068"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Code bits</a:t>
            </a:r>
            <a:endParaRPr lang="zh-CN" altLang="en-US" sz="2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43571303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4" grpId="0"/>
      <p:bldP spid="15" grpId="0"/>
      <p:bldP spid="16" grpId="0"/>
      <p:bldP spid="17" grpId="0"/>
      <p:bldP spid="18" grpId="0"/>
      <p:bldP spid="19" grpId="0"/>
      <p:bldP spid="20" grpId="0"/>
      <p:bldP spid="21"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GÓI TIN VÀ XÂY DỰNG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149886" y="1062050"/>
            <a:ext cx="4904713"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a:solidFill>
                  <a:srgbClr val="10FBFE"/>
                </a:solidFill>
                <a:latin typeface="Helvetica" panose="020B0604020202030204" pitchFamily="34" charset="0"/>
                <a:ea typeface="微软雅黑" panose="020B0503020204020204" charset="-122"/>
              </a:rPr>
              <a:t>Xây dựng gói tin với socket</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8" name="文本框 6">
            <a:extLst>
              <a:ext uri="{FF2B5EF4-FFF2-40B4-BE49-F238E27FC236}">
                <a16:creationId xmlns:a16="http://schemas.microsoft.com/office/drawing/2014/main" id="{BEF0BAC1-61EB-46CA-B262-95C956396CD6}"/>
              </a:ext>
            </a:extLst>
          </p:cNvPr>
          <p:cNvSpPr txBox="1"/>
          <p:nvPr/>
        </p:nvSpPr>
        <p:spPr>
          <a:xfrm>
            <a:off x="478967" y="1832269"/>
            <a:ext cx="11078034" cy="2308324"/>
          </a:xfrm>
          <a:prstGeom prst="rect">
            <a:avLst/>
          </a:prstGeom>
          <a:noFill/>
        </p:spPr>
        <p:txBody>
          <a:bodyPr wrap="square" rtlCol="0">
            <a:spAutoFit/>
          </a:bodyPr>
          <a:lstStyle/>
          <a:p>
            <a:pPr marL="342900" indent="-342900" algn="just">
              <a:buFontTx/>
              <a:buChar char="-"/>
            </a:pPr>
            <a:r>
              <a:rPr lang="en-US" altLang="zh-CN" sz="2400" b="1" dirty="0" err="1">
                <a:solidFill>
                  <a:srgbClr val="10FBFE"/>
                </a:solidFill>
                <a:latin typeface="Helvetica" panose="020B0604020202030204" pitchFamily="34" charset="0"/>
                <a:ea typeface="微软雅黑" panose="020B0503020204020204" charset="-122"/>
              </a:rPr>
              <a:t>Khái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niệm</a:t>
            </a:r>
            <a:r>
              <a:rPr lang="en-US" altLang="zh-CN" sz="2400" b="1" dirty="0">
                <a:solidFill>
                  <a:srgbClr val="10FBFE"/>
                </a:solidFill>
                <a:latin typeface="Helvetica" panose="020B0604020202030204" pitchFamily="34" charset="0"/>
                <a:ea typeface="微软雅黑" panose="020B0503020204020204" charset="-122"/>
              </a:rPr>
              <a:t>: </a:t>
            </a:r>
          </a:p>
          <a:p>
            <a:pPr marL="800100" lvl="1" indent="-342900" algn="just">
              <a:buFont typeface="Arial" panose="020B0604020202020204" pitchFamily="34" charset="0"/>
              <a:buChar char="•"/>
            </a:pPr>
            <a:r>
              <a:rPr lang="en-US" altLang="zh-CN" sz="2400" dirty="0" err="1">
                <a:solidFill>
                  <a:srgbClr val="10FBFE"/>
                </a:solidFill>
                <a:latin typeface="Helvetica" panose="020B0604020202030204" pitchFamily="34" charset="0"/>
                <a:ea typeface="微软雅黑" panose="020B0503020204020204" charset="-122"/>
              </a:rPr>
              <a:t>Là</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giao</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diện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lập</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trình</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ứng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dụng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mạng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được</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dùng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để</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truyền</a:t>
            </a:r>
            <a:r>
              <a:rPr lang="en-US" altLang="zh-CN" sz="2400" dirty="0">
                <a:solidFill>
                  <a:srgbClr val="10FBFE"/>
                </a:solidFill>
                <a:latin typeface="Helvetica" panose="020B0604020202030204" pitchFamily="34" charset="0"/>
                <a:ea typeface="微软雅黑" panose="020B0503020204020204" charset="-122"/>
              </a:rPr>
              <a:t> và </a:t>
            </a:r>
            <a:r>
              <a:rPr lang="en-US" altLang="zh-CN" sz="2400" dirty="0" err="1">
                <a:solidFill>
                  <a:srgbClr val="10FBFE"/>
                </a:solidFill>
                <a:latin typeface="Helvetica" panose="020B0604020202030204" pitchFamily="34" charset="0"/>
                <a:ea typeface="微软雅黑" panose="020B0503020204020204" charset="-122"/>
              </a:rPr>
              <a:t>nhận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dữ</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liệu</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trên</a:t>
            </a:r>
            <a:r>
              <a:rPr lang="en-US" altLang="zh-CN" sz="2400" dirty="0">
                <a:solidFill>
                  <a:srgbClr val="10FBFE"/>
                </a:solidFill>
                <a:latin typeface="Helvetica" panose="020B0604020202030204" pitchFamily="34" charset="0"/>
                <a:ea typeface="微软雅黑" panose="020B0503020204020204" charset="-122"/>
              </a:rPr>
              <a:t> Internet. </a:t>
            </a:r>
          </a:p>
          <a:p>
            <a:pPr marL="800100" lvl="1" indent="-342900" algn="just">
              <a:buFont typeface="Arial" panose="020B0604020202020204" pitchFamily="34" charset="0"/>
              <a:buChar char="•"/>
            </a:pPr>
            <a:r>
              <a:rPr lang="en-US" altLang="zh-CN" sz="2400" dirty="0" err="1">
                <a:solidFill>
                  <a:srgbClr val="10FBFE"/>
                </a:solidFill>
                <a:latin typeface="Helvetica" panose="020B0604020202030204" pitchFamily="34" charset="0"/>
                <a:ea typeface="微软雅黑" panose="020B0503020204020204" charset="-122"/>
              </a:rPr>
              <a:t>Giữa</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hai</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chương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trình</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chạy</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trên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mạng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cần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có</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một</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liên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kết</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giao</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tiếp</a:t>
            </a:r>
            <a:r>
              <a:rPr lang="en-US" altLang="zh-CN" sz="2400" dirty="0">
                <a:solidFill>
                  <a:srgbClr val="10FBFE"/>
                </a:solidFill>
                <a:latin typeface="Helvetica" panose="020B0604020202030204" pitchFamily="34" charset="0"/>
                <a:ea typeface="微软雅黑" panose="020B0503020204020204" charset="-122"/>
              </a:rPr>
              <a:t> 2 </a:t>
            </a:r>
            <a:r>
              <a:rPr lang="en-US" altLang="zh-CN" sz="2400" dirty="0" err="1">
                <a:solidFill>
                  <a:srgbClr val="10FBFE"/>
                </a:solidFill>
                <a:latin typeface="Helvetica" panose="020B0604020202030204" pitchFamily="34" charset="0"/>
                <a:ea typeface="微软雅黑" panose="020B0503020204020204" charset="-122"/>
              </a:rPr>
              <a:t>chiều</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Điểm</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cuối</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của</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liên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kết</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này</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được</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gọi</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là</a:t>
            </a:r>
            <a:r>
              <a:rPr lang="en-US" altLang="zh-CN" sz="2400" dirty="0">
                <a:solidFill>
                  <a:srgbClr val="10FBFE"/>
                </a:solidFill>
                <a:latin typeface="Helvetica" panose="020B0604020202030204" pitchFamily="34" charset="0"/>
                <a:ea typeface="微软雅黑" panose="020B0503020204020204" charset="-122"/>
              </a:rPr>
              <a:t> socket</a:t>
            </a:r>
          </a:p>
          <a:p>
            <a:pPr algn="just"/>
            <a:endParaRPr lang="zh-CN" altLang="en-US" sz="2400" b="1" dirty="0">
              <a:solidFill>
                <a:srgbClr val="10FBFE"/>
              </a:solidFill>
              <a:latin typeface="Helvetica" panose="020B0604020202030204" pitchFamily="34" charset="0"/>
              <a:ea typeface="微软雅黑" panose="020B0503020204020204" charset="-122"/>
            </a:endParaRPr>
          </a:p>
        </p:txBody>
      </p:sp>
      <p:sp>
        <p:nvSpPr>
          <p:cNvPr id="9" name="文本框 6">
            <a:extLst>
              <a:ext uri="{FF2B5EF4-FFF2-40B4-BE49-F238E27FC236}">
                <a16:creationId xmlns:a16="http://schemas.microsoft.com/office/drawing/2014/main" id="{FEB0FF49-8298-40BB-8768-23F13500F1E1}"/>
              </a:ext>
            </a:extLst>
          </p:cNvPr>
          <p:cNvSpPr txBox="1"/>
          <p:nvPr/>
        </p:nvSpPr>
        <p:spPr>
          <a:xfrm>
            <a:off x="432239" y="4051693"/>
            <a:ext cx="11124762" cy="2677656"/>
          </a:xfrm>
          <a:prstGeom prst="rect">
            <a:avLst/>
          </a:prstGeom>
          <a:noFill/>
        </p:spPr>
        <p:txBody>
          <a:bodyPr wrap="square" rtlCol="0">
            <a:spAutoFit/>
          </a:bodyPr>
          <a:lstStyle/>
          <a:p>
            <a:pPr marL="342900" indent="-342900" algn="just">
              <a:buFontTx/>
              <a:buChar char="-"/>
            </a:pPr>
            <a:r>
              <a:rPr lang="en-US" altLang="zh-CN" sz="2400" b="1" dirty="0" err="1">
                <a:solidFill>
                  <a:srgbClr val="10FBFE"/>
                </a:solidFill>
                <a:latin typeface="Helvetica" panose="020B0604020202030204" pitchFamily="34" charset="0"/>
                <a:ea typeface="微软雅黑" panose="020B0503020204020204" charset="-122"/>
              </a:rPr>
              <a:t>Chức</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năng</a:t>
            </a:r>
            <a:r>
              <a:rPr lang="en-US" altLang="zh-CN" sz="2400" b="1" dirty="0">
                <a:solidFill>
                  <a:srgbClr val="10FBFE"/>
                </a:solidFill>
                <a:latin typeface="Helvetica" panose="020B0604020202030204" pitchFamily="34" charset="0"/>
                <a:ea typeface="微软雅黑" panose="020B0503020204020204" charset="-122"/>
              </a:rPr>
              <a:t>: </a:t>
            </a:r>
          </a:p>
          <a:p>
            <a:pPr marL="800100" lvl="1" indent="-342900" algn="just">
              <a:buFont typeface="Arial" panose="020B0604020202020204" pitchFamily="34" charset="0"/>
              <a:buChar char="•"/>
            </a:pPr>
            <a:r>
              <a:rPr lang="en-US" altLang="zh-CN" sz="2400" dirty="0" err="1">
                <a:solidFill>
                  <a:srgbClr val="10FBFE"/>
                </a:solidFill>
                <a:latin typeface="Helvetica" panose="020B0604020202030204" pitchFamily="34" charset="0"/>
                <a:ea typeface="微软雅黑" panose="020B0503020204020204" charset="-122"/>
              </a:rPr>
              <a:t>Giúp</a:t>
            </a:r>
            <a:r>
              <a:rPr lang="en-US" altLang="zh-CN" sz="2400" dirty="0">
                <a:solidFill>
                  <a:srgbClr val="10FBFE"/>
                </a:solidFill>
                <a:latin typeface="Helvetica" panose="020B0604020202030204" pitchFamily="34" charset="0"/>
                <a:ea typeface="微软雅黑" panose="020B0503020204020204" charset="-122"/>
              </a:rPr>
              <a:t> các </a:t>
            </a:r>
            <a:r>
              <a:rPr lang="en-US" altLang="zh-CN" sz="2400" dirty="0" err="1">
                <a:solidFill>
                  <a:srgbClr val="10FBFE"/>
                </a:solidFill>
                <a:latin typeface="Helvetica" panose="020B0604020202030204" pitchFamily="34" charset="0"/>
                <a:ea typeface="微软雅黑" panose="020B0503020204020204" charset="-122"/>
              </a:rPr>
              <a:t>tầng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của</a:t>
            </a:r>
            <a:r>
              <a:rPr lang="en-US" altLang="zh-CN" sz="2400" dirty="0">
                <a:solidFill>
                  <a:srgbClr val="10FBFE"/>
                </a:solidFill>
                <a:latin typeface="Helvetica" panose="020B0604020202030204" pitchFamily="34" charset="0"/>
                <a:ea typeface="微软雅黑" panose="020B0503020204020204" charset="-122"/>
              </a:rPr>
              <a:t> TCP </a:t>
            </a:r>
            <a:r>
              <a:rPr lang="en-US" altLang="zh-CN" sz="2400" dirty="0" err="1">
                <a:solidFill>
                  <a:srgbClr val="10FBFE"/>
                </a:solidFill>
                <a:latin typeface="Helvetica" panose="020B0604020202030204" pitchFamily="34" charset="0"/>
                <a:ea typeface="微软雅黑" panose="020B0503020204020204" charset="-122"/>
              </a:rPr>
              <a:t>hoặc</a:t>
            </a:r>
            <a:r>
              <a:rPr lang="en-US" altLang="zh-CN" sz="2400" dirty="0">
                <a:solidFill>
                  <a:srgbClr val="10FBFE"/>
                </a:solidFill>
                <a:latin typeface="Helvetica" panose="020B0604020202030204" pitchFamily="34" charset="0"/>
                <a:ea typeface="微软雅黑" panose="020B0503020204020204" charset="-122"/>
              </a:rPr>
              <a:t> IP </a:t>
            </a:r>
            <a:r>
              <a:rPr lang="en-US" altLang="zh-CN" sz="2400" dirty="0" err="1">
                <a:solidFill>
                  <a:srgbClr val="10FBFE"/>
                </a:solidFill>
                <a:latin typeface="Helvetica" panose="020B0604020202030204" pitchFamily="34" charset="0"/>
                <a:ea typeface="微软雅黑" panose="020B0503020204020204" charset="-122"/>
              </a:rPr>
              <a:t>định</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danh</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ứng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dụng</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mà</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dữ</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liệu</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sẽ</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được</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gửi</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tới</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thông</a:t>
            </a:r>
            <a:r>
              <a:rPr lang="en-US" altLang="zh-CN" sz="2400" dirty="0">
                <a:solidFill>
                  <a:srgbClr val="10FBFE"/>
                </a:solidFill>
                <a:latin typeface="Helvetica" panose="020B0604020202030204" pitchFamily="34" charset="0"/>
                <a:ea typeface="微软雅黑" panose="020B0503020204020204" charset="-122"/>
              </a:rPr>
              <a:t> qua </a:t>
            </a:r>
            <a:r>
              <a:rPr lang="en-US" altLang="zh-CN" sz="2400" dirty="0" err="1">
                <a:solidFill>
                  <a:srgbClr val="10FBFE"/>
                </a:solidFill>
                <a:latin typeface="Helvetica" panose="020B0604020202030204" pitchFamily="34" charset="0"/>
                <a:ea typeface="微软雅黑" panose="020B0503020204020204" charset="-122"/>
              </a:rPr>
              <a:t>một</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cổng</a:t>
            </a:r>
            <a:r>
              <a:rPr lang="en-US" altLang="zh-CN" sz="2400" dirty="0">
                <a:solidFill>
                  <a:srgbClr val="10FBFE"/>
                </a:solidFill>
                <a:latin typeface="Helvetica" panose="020B0604020202030204" pitchFamily="34" charset="0"/>
                <a:ea typeface="微软雅黑" panose="020B0503020204020204" charset="-122"/>
              </a:rPr>
              <a:t> port . </a:t>
            </a:r>
            <a:r>
              <a:rPr lang="en-US" altLang="zh-CN" sz="2400" dirty="0" err="1">
                <a:solidFill>
                  <a:srgbClr val="10FBFE"/>
                </a:solidFill>
                <a:latin typeface="Helvetica" panose="020B0604020202030204" pitchFamily="34" charset="0"/>
                <a:ea typeface="微软雅黑" panose="020B0503020204020204" charset="-122"/>
              </a:rPr>
              <a:t>Từ</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đó</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tiến</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hành</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kết</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nối</a:t>
            </a:r>
            <a:r>
              <a:rPr lang="en-US" altLang="zh-CN" sz="2400" dirty="0">
                <a:solidFill>
                  <a:srgbClr val="10FBFE"/>
                </a:solidFill>
                <a:latin typeface="Helvetica" panose="020B0604020202030204" pitchFamily="34" charset="0"/>
                <a:ea typeface="微软雅黑" panose="020B0503020204020204" charset="-122"/>
              </a:rPr>
              <a:t> </a:t>
            </a:r>
            <a:r>
              <a:rPr lang="en-US" altLang="zh-CN" sz="2400" dirty="0" err="1">
                <a:solidFill>
                  <a:srgbClr val="10FBFE"/>
                </a:solidFill>
                <a:latin typeface="Helvetica" panose="020B0604020202030204" pitchFamily="34" charset="0"/>
                <a:ea typeface="微软雅黑" panose="020B0503020204020204" charset="-122"/>
              </a:rPr>
              <a:t>giữa</a:t>
            </a:r>
            <a:r>
              <a:rPr lang="en-US" altLang="zh-CN" sz="2400" dirty="0">
                <a:solidFill>
                  <a:srgbClr val="10FBFE"/>
                </a:solidFill>
                <a:latin typeface="Helvetica" panose="020B0604020202030204" pitchFamily="34" charset="0"/>
                <a:ea typeface="微软雅黑" panose="020B0503020204020204" charset="-122"/>
              </a:rPr>
              <a:t> client và server.</a:t>
            </a:r>
          </a:p>
          <a:p>
            <a:pPr marL="800100" lvl="1" indent="-342900" algn="just">
              <a:buFont typeface="Arial" panose="020B0604020202020204" pitchFamily="34" charset="0"/>
              <a:buChar char="•"/>
            </a:pPr>
            <a:r>
              <a:rPr lang="vi-VN" altLang="zh-CN" sz="2400" dirty="0">
                <a:solidFill>
                  <a:srgbClr val="10FBFE"/>
                </a:solidFill>
                <a:latin typeface="Helvetica" panose="020B0604020202030204" pitchFamily="34" charset="0"/>
                <a:ea typeface="微软雅黑" panose="020B0503020204020204" charset="-122"/>
              </a:rPr>
              <a:t>Socket cũng có thể giúp người dùng truyền tải một gói tin do người dùng tạo ra đến một địa chỉ cụ thể (thường gồm: Ip và port) với số lượng và tần suất khác nhau.</a:t>
            </a:r>
            <a:endParaRPr lang="zh-CN" altLang="en-US" sz="2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244160615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GÓI TIN VÀ XÂY DỰNG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149886" y="1062050"/>
            <a:ext cx="4904713"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dirty="0" err="1">
                <a:solidFill>
                  <a:srgbClr val="10FBFE"/>
                </a:solidFill>
                <a:latin typeface="Helvetica" panose="020B0604020202030204" pitchFamily="34" charset="0"/>
                <a:ea typeface="微软雅黑" panose="020B0503020204020204" charset="-122"/>
              </a:rPr>
              <a:t>Xây</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dựng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gói</a:t>
            </a:r>
            <a:r>
              <a:rPr lang="en-US" altLang="zh-CN" sz="2400" b="1" dirty="0">
                <a:solidFill>
                  <a:srgbClr val="10FBFE"/>
                </a:solidFill>
                <a:latin typeface="Helvetica" panose="020B0604020202030204" pitchFamily="34" charset="0"/>
                <a:ea typeface="微软雅黑" panose="020B0503020204020204" charset="-122"/>
              </a:rPr>
              <a:t> tin </a:t>
            </a:r>
            <a:r>
              <a:rPr lang="en-US" altLang="zh-CN" sz="2400" b="1" dirty="0" err="1">
                <a:solidFill>
                  <a:srgbClr val="10FBFE"/>
                </a:solidFill>
                <a:latin typeface="Helvetica" panose="020B0604020202030204" pitchFamily="34" charset="0"/>
                <a:ea typeface="微软雅黑" panose="020B0503020204020204" charset="-122"/>
              </a:rPr>
              <a:t>với</a:t>
            </a:r>
            <a:r>
              <a:rPr lang="en-US" altLang="zh-CN" sz="2400" b="1" dirty="0">
                <a:solidFill>
                  <a:srgbClr val="10FBFE"/>
                </a:solidFill>
                <a:latin typeface="Helvetica" panose="020B0604020202030204" pitchFamily="34" charset="0"/>
                <a:ea typeface="微软雅黑" panose="020B0503020204020204" charset="-122"/>
              </a:rPr>
              <a:t> socket</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8" name="文本框 6">
            <a:extLst>
              <a:ext uri="{FF2B5EF4-FFF2-40B4-BE49-F238E27FC236}">
                <a16:creationId xmlns:a16="http://schemas.microsoft.com/office/drawing/2014/main" id="{BEF0BAC1-61EB-46CA-B262-95C956396CD6}"/>
              </a:ext>
            </a:extLst>
          </p:cNvPr>
          <p:cNvSpPr txBox="1"/>
          <p:nvPr/>
        </p:nvSpPr>
        <p:spPr>
          <a:xfrm>
            <a:off x="556983" y="2007760"/>
            <a:ext cx="11078034" cy="2677656"/>
          </a:xfrm>
          <a:prstGeom prst="rect">
            <a:avLst/>
          </a:prstGeom>
          <a:noFill/>
        </p:spPr>
        <p:txBody>
          <a:bodyPr wrap="square" rtlCol="0">
            <a:spAutoFit/>
          </a:bodyPr>
          <a:lstStyle/>
          <a:p>
            <a:pPr marL="342900" indent="-342900" algn="just">
              <a:buFontTx/>
              <a:buChar char="-"/>
            </a:pPr>
            <a:r>
              <a:rPr lang="en-US" altLang="zh-CN" sz="2400" b="1" dirty="0" err="1">
                <a:solidFill>
                  <a:srgbClr val="10FBFE"/>
                </a:solidFill>
                <a:latin typeface="Helvetica" panose="020B0604020202030204" pitchFamily="34" charset="0"/>
                <a:ea typeface="微软雅黑" panose="020B0503020204020204" charset="-122"/>
              </a:rPr>
              <a:t>Một</a:t>
            </a:r>
            <a:r>
              <a:rPr lang="en-US" altLang="zh-CN" sz="2400" b="1" dirty="0">
                <a:solidFill>
                  <a:srgbClr val="10FBFE"/>
                </a:solidFill>
                <a:latin typeface="Helvetica" panose="020B0604020202030204" pitchFamily="34" charset="0"/>
                <a:ea typeface="微软雅黑" panose="020B0503020204020204" charset="-122"/>
              </a:rPr>
              <a:t> module socket </a:t>
            </a:r>
            <a:r>
              <a:rPr lang="en-US" altLang="zh-CN" sz="2400" b="1" dirty="0" err="1">
                <a:solidFill>
                  <a:srgbClr val="10FBFE"/>
                </a:solidFill>
                <a:latin typeface="Helvetica" panose="020B0604020202030204" pitchFamily="34" charset="0"/>
                <a:ea typeface="微软雅黑" panose="020B0503020204020204" charset="-122"/>
              </a:rPr>
              <a:t>thường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gồm</a:t>
            </a:r>
            <a:r>
              <a:rPr lang="en-US" altLang="zh-CN" sz="2400" b="1" dirty="0">
                <a:solidFill>
                  <a:srgbClr val="10FBFE"/>
                </a:solidFill>
                <a:latin typeface="Helvetica" panose="020B0604020202030204" pitchFamily="34" charset="0"/>
                <a:ea typeface="微软雅黑" panose="020B0503020204020204" charset="-122"/>
              </a:rPr>
              <a:t> 3 </a:t>
            </a:r>
            <a:r>
              <a:rPr lang="en-US" altLang="zh-CN" sz="2400" b="1" dirty="0" err="1">
                <a:solidFill>
                  <a:srgbClr val="10FBFE"/>
                </a:solidFill>
                <a:latin typeface="Helvetica" panose="020B0604020202030204" pitchFamily="34" charset="0"/>
                <a:ea typeface="微软雅黑" panose="020B0503020204020204" charset="-122"/>
              </a:rPr>
              <a:t>phần</a:t>
            </a:r>
            <a:r>
              <a:rPr lang="en-US" altLang="zh-CN" sz="2400" b="1" dirty="0">
                <a:solidFill>
                  <a:srgbClr val="10FBFE"/>
                </a:solidFill>
                <a:latin typeface="Helvetica" panose="020B0604020202030204" pitchFamily="34" charset="0"/>
                <a:ea typeface="微软雅黑" panose="020B0503020204020204" charset="-122"/>
              </a:rPr>
              <a:t>:</a:t>
            </a:r>
          </a:p>
          <a:p>
            <a:pPr marL="800100" lvl="1" indent="-342900" algn="just">
              <a:buFont typeface="Arial" panose="020B0604020202020204" pitchFamily="34" charset="0"/>
              <a:buChar char="•"/>
            </a:pPr>
            <a:endParaRPr lang="en-US" altLang="zh-CN" sz="2400" dirty="0">
              <a:solidFill>
                <a:srgbClr val="10FBFE"/>
              </a:solidFill>
              <a:latin typeface="Helvetica" panose="020B0604020202030204" pitchFamily="34" charset="0"/>
              <a:ea typeface="微软雅黑" panose="020B0503020204020204" charset="-122"/>
            </a:endParaRPr>
          </a:p>
          <a:p>
            <a:pPr marL="803275" indent="-342900" algn="just">
              <a:buFont typeface="Arial" panose="020B0604020202020204" pitchFamily="34" charset="0"/>
              <a:buChar char="•"/>
            </a:pPr>
            <a:r>
              <a:rPr lang="en-US" altLang="zh-CN" sz="2400" b="1" dirty="0" err="1">
                <a:solidFill>
                  <a:srgbClr val="10FBFE"/>
                </a:solidFill>
                <a:latin typeface="Helvetica" panose="020B0604020202030204" pitchFamily="34" charset="0"/>
                <a:ea typeface="微软雅黑" panose="020B0503020204020204" charset="-122"/>
              </a:rPr>
              <a:t>socket_family</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Đại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diện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cho</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họ</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địa</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chỉ</a:t>
            </a:r>
            <a:r>
              <a:rPr lang="en-US" altLang="zh-CN" sz="2400" b="1" dirty="0">
                <a:solidFill>
                  <a:srgbClr val="10FBFE"/>
                </a:solidFill>
                <a:latin typeface="Helvetica" panose="020B0604020202030204" pitchFamily="34" charset="0"/>
                <a:ea typeface="微软雅黑" panose="020B0503020204020204" charset="-122"/>
              </a:rPr>
              <a:t> (và </a:t>
            </a:r>
            <a:r>
              <a:rPr lang="en-US" altLang="zh-CN" sz="2400" b="1" dirty="0" err="1">
                <a:solidFill>
                  <a:srgbClr val="10FBFE"/>
                </a:solidFill>
                <a:latin typeface="Helvetica" panose="020B0604020202030204" pitchFamily="34" charset="0"/>
                <a:ea typeface="微软雅黑" panose="020B0503020204020204" charset="-122"/>
              </a:rPr>
              <a:t>giao</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thức</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Nó</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có</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thể</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là</a:t>
            </a:r>
            <a:r>
              <a:rPr lang="en-US" altLang="zh-CN" sz="2400" b="1" dirty="0">
                <a:solidFill>
                  <a:srgbClr val="10FBFE"/>
                </a:solidFill>
                <a:latin typeface="Helvetica" panose="020B0604020202030204" pitchFamily="34" charset="0"/>
                <a:ea typeface="微软雅黑" panose="020B0503020204020204" charset="-122"/>
              </a:rPr>
              <a:t> AF_UNIX </a:t>
            </a:r>
            <a:r>
              <a:rPr lang="en-US" altLang="zh-CN" sz="2400" b="1" dirty="0" err="1">
                <a:solidFill>
                  <a:srgbClr val="10FBFE"/>
                </a:solidFill>
                <a:latin typeface="Helvetica" panose="020B0604020202030204" pitchFamily="34" charset="0"/>
                <a:ea typeface="微软雅黑" panose="020B0503020204020204" charset="-122"/>
              </a:rPr>
              <a:t>hoặc</a:t>
            </a:r>
            <a:r>
              <a:rPr lang="en-US" altLang="zh-CN" sz="2400" b="1" dirty="0">
                <a:solidFill>
                  <a:srgbClr val="10FBFE"/>
                </a:solidFill>
                <a:latin typeface="Helvetica" panose="020B0604020202030204" pitchFamily="34" charset="0"/>
                <a:ea typeface="微软雅黑" panose="020B0503020204020204" charset="-122"/>
              </a:rPr>
              <a:t> AF_INET, AF_INET6</a:t>
            </a:r>
          </a:p>
          <a:p>
            <a:pPr marL="803275" indent="-342900" algn="just">
              <a:buFont typeface="Arial" panose="020B0604020202020204" pitchFamily="34" charset="0"/>
              <a:buChar char="•"/>
            </a:pPr>
            <a:r>
              <a:rPr lang="en-US" altLang="zh-CN" sz="2400" b="1" dirty="0" err="1">
                <a:solidFill>
                  <a:srgbClr val="10FBFE"/>
                </a:solidFill>
                <a:latin typeface="Helvetica" panose="020B0604020202030204" pitchFamily="34" charset="0"/>
                <a:ea typeface="微软雅黑" panose="020B0503020204020204" charset="-122"/>
              </a:rPr>
              <a:t>socket_type</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Đại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diện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cho</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loại</a:t>
            </a:r>
            <a:r>
              <a:rPr lang="en-US" altLang="zh-CN" sz="2400" b="1" dirty="0">
                <a:solidFill>
                  <a:srgbClr val="10FBFE"/>
                </a:solidFill>
                <a:latin typeface="Helvetica" panose="020B0604020202030204" pitchFamily="34" charset="0"/>
                <a:ea typeface="微软雅黑" panose="020B0503020204020204" charset="-122"/>
              </a:rPr>
              <a:t> socket và </a:t>
            </a:r>
            <a:r>
              <a:rPr lang="en-US" altLang="zh-CN" sz="2400" b="1" dirty="0" err="1">
                <a:solidFill>
                  <a:srgbClr val="10FBFE"/>
                </a:solidFill>
                <a:latin typeface="Helvetica" panose="020B0604020202030204" pitchFamily="34" charset="0"/>
                <a:ea typeface="微软雅黑" panose="020B0503020204020204" charset="-122"/>
              </a:rPr>
              <a:t>có</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thể</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là</a:t>
            </a:r>
            <a:r>
              <a:rPr lang="en-US" altLang="zh-CN" sz="2400" b="1" dirty="0">
                <a:solidFill>
                  <a:srgbClr val="10FBFE"/>
                </a:solidFill>
                <a:latin typeface="Helvetica" panose="020B0604020202030204" pitchFamily="34" charset="0"/>
                <a:ea typeface="微软雅黑" panose="020B0503020204020204" charset="-122"/>
              </a:rPr>
              <a:t> SOCK_STREAM </a:t>
            </a:r>
            <a:r>
              <a:rPr lang="en-US" altLang="zh-CN" sz="2400" b="1" dirty="0" err="1">
                <a:solidFill>
                  <a:srgbClr val="10FBFE"/>
                </a:solidFill>
                <a:latin typeface="Helvetica" panose="020B0604020202030204" pitchFamily="34" charset="0"/>
                <a:ea typeface="微软雅黑" panose="020B0503020204020204" charset="-122"/>
              </a:rPr>
              <a:t>hoặc</a:t>
            </a:r>
            <a:r>
              <a:rPr lang="en-US" altLang="zh-CN" sz="2400" b="1" dirty="0">
                <a:solidFill>
                  <a:srgbClr val="10FBFE"/>
                </a:solidFill>
                <a:latin typeface="Helvetica" panose="020B0604020202030204" pitchFamily="34" charset="0"/>
                <a:ea typeface="微软雅黑" panose="020B0503020204020204" charset="-122"/>
              </a:rPr>
              <a:t> SOCK_DGRA</a:t>
            </a:r>
          </a:p>
          <a:p>
            <a:pPr marL="803275" indent="-342900" algn="just">
              <a:buFont typeface="Arial" panose="020B0604020202020204" pitchFamily="34" charset="0"/>
              <a:buChar char="•"/>
            </a:pPr>
            <a:r>
              <a:rPr lang="vi-VN" altLang="zh-CN" sz="2400" b="1" dirty="0">
                <a:solidFill>
                  <a:srgbClr val="10FBFE"/>
                </a:solidFill>
                <a:latin typeface="Helvetica" panose="020B0604020202030204" pitchFamily="34" charset="0"/>
                <a:ea typeface="微软雅黑" panose="020B0503020204020204" charset="-122"/>
              </a:rPr>
              <a:t>protocol: Đây là một đối số tùy chọn, và nó thường mặc định là 0</a:t>
            </a:r>
            <a:endParaRPr lang="zh-CN" altLang="en-US" sz="2400" b="1"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34596434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GÓI TIN VÀ XÂY DỰNG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149886" y="1062050"/>
            <a:ext cx="4904713"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dirty="0" err="1">
                <a:solidFill>
                  <a:srgbClr val="10FBFE"/>
                </a:solidFill>
                <a:latin typeface="Helvetica" panose="020B0604020202030204" pitchFamily="34" charset="0"/>
                <a:ea typeface="微软雅黑" panose="020B0503020204020204" charset="-122"/>
              </a:rPr>
              <a:t>Xây</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dựng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gói</a:t>
            </a:r>
            <a:r>
              <a:rPr lang="en-US" altLang="zh-CN" sz="2400" b="1" dirty="0">
                <a:solidFill>
                  <a:srgbClr val="10FBFE"/>
                </a:solidFill>
                <a:latin typeface="Helvetica" panose="020B0604020202030204" pitchFamily="34" charset="0"/>
                <a:ea typeface="微软雅黑" panose="020B0503020204020204" charset="-122"/>
              </a:rPr>
              <a:t> tin </a:t>
            </a:r>
            <a:r>
              <a:rPr lang="en-US" altLang="zh-CN" sz="2400" b="1" dirty="0" err="1">
                <a:solidFill>
                  <a:srgbClr val="10FBFE"/>
                </a:solidFill>
                <a:latin typeface="Helvetica" panose="020B0604020202030204" pitchFamily="34" charset="0"/>
                <a:ea typeface="微软雅黑" panose="020B0503020204020204" charset="-122"/>
              </a:rPr>
              <a:t>với</a:t>
            </a:r>
            <a:r>
              <a:rPr lang="en-US" altLang="zh-CN" sz="2400" b="1" dirty="0">
                <a:solidFill>
                  <a:srgbClr val="10FBFE"/>
                </a:solidFill>
                <a:latin typeface="Helvetica" panose="020B0604020202030204" pitchFamily="34" charset="0"/>
                <a:ea typeface="微软雅黑" panose="020B0503020204020204" charset="-122"/>
              </a:rPr>
              <a:t> socket</a:t>
            </a:r>
            <a:endParaRPr lang="zh-CN" altLang="en-US" sz="2400" b="1" dirty="0">
              <a:solidFill>
                <a:srgbClr val="10FBFE"/>
              </a:solidFill>
              <a:latin typeface="Helvetica" panose="020B0604020202030204" pitchFamily="34" charset="0"/>
              <a:ea typeface="微软雅黑" panose="020B0503020204020204" charset="-122"/>
            </a:endParaRPr>
          </a:p>
        </p:txBody>
      </p:sp>
      <p:pic>
        <p:nvPicPr>
          <p:cNvPr id="11" name="Picture 10">
            <a:extLst>
              <a:ext uri="{FF2B5EF4-FFF2-40B4-BE49-F238E27FC236}">
                <a16:creationId xmlns:a16="http://schemas.microsoft.com/office/drawing/2014/main" id="{4A2E4B52-1413-4351-8AAE-B74DD46EF1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4598" y="999705"/>
            <a:ext cx="6740237" cy="5755639"/>
          </a:xfrm>
          <a:prstGeom prst="rect">
            <a:avLst/>
          </a:prstGeom>
          <a:noFill/>
          <a:ln>
            <a:noFill/>
          </a:ln>
        </p:spPr>
      </p:pic>
      <p:sp>
        <p:nvSpPr>
          <p:cNvPr id="8" name="文本框 6">
            <a:extLst>
              <a:ext uri="{FF2B5EF4-FFF2-40B4-BE49-F238E27FC236}">
                <a16:creationId xmlns:a16="http://schemas.microsoft.com/office/drawing/2014/main" id="{A29CF0AA-87B1-43F1-AB7D-0CBB3EA49CC9}"/>
              </a:ext>
            </a:extLst>
          </p:cNvPr>
          <p:cNvSpPr txBox="1"/>
          <p:nvPr/>
        </p:nvSpPr>
        <p:spPr>
          <a:xfrm>
            <a:off x="149886" y="1802279"/>
            <a:ext cx="4904713" cy="3046988"/>
          </a:xfrm>
          <a:prstGeom prst="rect">
            <a:avLst/>
          </a:prstGeom>
          <a:noFill/>
        </p:spPr>
        <p:txBody>
          <a:bodyPr wrap="square" rtlCol="0">
            <a:spAutoFit/>
          </a:bodyPr>
          <a:lstStyle/>
          <a:p>
            <a:pPr marL="342900" indent="-342900">
              <a:buFont typeface="Wingdings" panose="05000000000000000000" pitchFamily="2" charset="2"/>
              <a:buChar char="v"/>
            </a:pPr>
            <a:r>
              <a:rPr lang="vi-VN" altLang="zh-CN" sz="2400" b="1" dirty="0">
                <a:solidFill>
                  <a:srgbClr val="10FBFE"/>
                </a:solidFill>
                <a:latin typeface="Helvetica" panose="020B0604020202030204" pitchFamily="34" charset="0"/>
                <a:ea typeface="微软雅黑" panose="020B0503020204020204" charset="-122"/>
              </a:rPr>
              <a:t>Mô hình đa luồng có ưu điểm là sẽ không bỏ sót gói tin, hoặc bỏ sót rất ít</a:t>
            </a:r>
            <a:r>
              <a:rPr lang="en-US" altLang="zh-CN" sz="2400" b="1" dirty="0">
                <a:solidFill>
                  <a:srgbClr val="10FBFE"/>
                </a:solidFill>
                <a:latin typeface="Helvetica" panose="020B0604020202030204" pitchFamily="34" charset="0"/>
                <a:ea typeface="微软雅黑" panose="020B0503020204020204" charset="-122"/>
              </a:rPr>
              <a:t>.</a:t>
            </a:r>
          </a:p>
          <a:p>
            <a:endParaRPr lang="en-US" altLang="zh-CN" sz="2400" b="1" dirty="0">
              <a:solidFill>
                <a:srgbClr val="10FBFE"/>
              </a:solidFill>
              <a:latin typeface="Helvetica" panose="020B0604020202030204" pitchFamily="34" charset="0"/>
              <a:ea typeface="微软雅黑" panose="020B0503020204020204" charset="-122"/>
            </a:endParaRPr>
          </a:p>
          <a:p>
            <a:pPr marL="342900" indent="-342900">
              <a:buFont typeface="Wingdings" panose="05000000000000000000" pitchFamily="2" charset="2"/>
              <a:buChar char="v"/>
            </a:pPr>
            <a:r>
              <a:rPr lang="en-US" altLang="zh-CN" sz="2400" b="1" dirty="0">
                <a:solidFill>
                  <a:srgbClr val="10FBFE"/>
                </a:solidFill>
                <a:latin typeface="Helvetica" panose="020B0604020202030204" pitchFamily="34" charset="0"/>
                <a:ea typeface="微软雅黑" panose="020B0503020204020204" charset="-122"/>
              </a:rPr>
              <a:t>C</a:t>
            </a:r>
            <a:r>
              <a:rPr lang="vi-VN" altLang="zh-CN" sz="2400" b="1" dirty="0">
                <a:solidFill>
                  <a:srgbClr val="10FBFE"/>
                </a:solidFill>
                <a:latin typeface="Helvetica" panose="020B0604020202030204" pitchFamily="34" charset="0"/>
                <a:ea typeface="微软雅黑" panose="020B0503020204020204" charset="-122"/>
              </a:rPr>
              <a:t>ác luồng hoạt động một cách độc lập nhau, nên các luồng sẽ xử lí liên tục và không bị bỏ sót gói tin nào</a:t>
            </a:r>
            <a:endParaRPr lang="zh-CN" altLang="en-US" sz="2400" b="1"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40200460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734696" y="810895"/>
            <a:ext cx="10612800" cy="5725372"/>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6" y="463330"/>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3383978" y="810894"/>
            <a:ext cx="5294715" cy="861774"/>
          </a:xfrm>
          <a:prstGeom prst="rect">
            <a:avLst/>
          </a:prstGeom>
          <a:noFill/>
        </p:spPr>
        <p:txBody>
          <a:bodyPr wrap="square" rtlCol="0">
            <a:spAutoFit/>
          </a:bodyPr>
          <a:lstStyle/>
          <a:p>
            <a:pPr algn="ctr"/>
            <a:r>
              <a:rPr lang="en-US" altLang="zh-CN" sz="5000" dirty="0">
                <a:solidFill>
                  <a:srgbClr val="10FBFE"/>
                </a:solidFill>
                <a:latin typeface="Helvetica" panose="020B0604020202030204" pitchFamily="34" charset="0"/>
                <a:ea typeface="微软雅黑" panose="020B0503020204020204" charset="-122"/>
              </a:rPr>
              <a:t>MỞ ĐẦU</a:t>
            </a:r>
            <a:endParaRPr lang="zh-CN" altLang="en-US" sz="5000" dirty="0">
              <a:solidFill>
                <a:srgbClr val="10FBFE"/>
              </a:solidFill>
              <a:latin typeface="Helvetica" panose="020B0604020202030204" pitchFamily="34" charset="0"/>
              <a:ea typeface="微软雅黑" panose="020B0503020204020204" charset="-122"/>
            </a:endParaRPr>
          </a:p>
        </p:txBody>
      </p:sp>
      <p:sp>
        <p:nvSpPr>
          <p:cNvPr id="8" name="文本框 7"/>
          <p:cNvSpPr txBox="1"/>
          <p:nvPr/>
        </p:nvSpPr>
        <p:spPr>
          <a:xfrm>
            <a:off x="1219702" y="1527786"/>
            <a:ext cx="10058400" cy="1493229"/>
          </a:xfrm>
          <a:prstGeom prst="rect">
            <a:avLst/>
          </a:prstGeom>
          <a:noFill/>
        </p:spPr>
        <p:txBody>
          <a:bodyPr wrap="square" rtlCol="0">
            <a:spAutoFit/>
          </a:bodyPr>
          <a:lstStyle/>
          <a:p>
            <a:pPr marL="285750" indent="-285750">
              <a:lnSpc>
                <a:spcPct val="200000"/>
              </a:lnSpc>
              <a:buFontTx/>
              <a:buChar char="-"/>
            </a:pPr>
            <a:r>
              <a:rPr lang="en-US" sz="1600" dirty="0" err="1">
                <a:solidFill>
                  <a:srgbClr val="10FBFE"/>
                </a:solidFill>
                <a:latin typeface="Helvetica" panose="020B0604020202030204" pitchFamily="34" charset="0"/>
                <a:ea typeface="微软雅黑" panose="020B0503020204020204" charset="-122"/>
              </a:rPr>
              <a:t>Mạng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máy</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tính</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ngày</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càng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được</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sử</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dụng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một</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cách</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phổ</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biến</a:t>
            </a:r>
            <a:r>
              <a:rPr lang="en-US" sz="1600" dirty="0">
                <a:solidFill>
                  <a:srgbClr val="10FBFE"/>
                </a:solidFill>
                <a:latin typeface="Helvetica" panose="020B0604020202030204" pitchFamily="34" charset="0"/>
                <a:ea typeface="微软雅黑" panose="020B0503020204020204" charset="-122"/>
              </a:rPr>
              <a:t> =&gt; </a:t>
            </a:r>
            <a:r>
              <a:rPr lang="en-US" sz="1600" dirty="0" err="1">
                <a:solidFill>
                  <a:srgbClr val="10FBFE"/>
                </a:solidFill>
                <a:latin typeface="Helvetica" panose="020B0604020202030204" pitchFamily="34" charset="0"/>
                <a:ea typeface="微软雅黑" panose="020B0503020204020204" charset="-122"/>
              </a:rPr>
              <a:t>Tấn</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công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mạng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xảy</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ra</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ngày</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càng</a:t>
            </a:r>
            <a:r>
              <a:rPr lang="en-US" sz="1600" dirty="0">
                <a:solidFill>
                  <a:srgbClr val="10FBFE"/>
                </a:solidFill>
                <a:latin typeface="Helvetica" panose="020B0604020202030204" pitchFamily="34" charset="0"/>
                <a:ea typeface="微软雅黑" panose="020B0503020204020204" charset="-122"/>
              </a:rPr>
              <a:t> nhiều</a:t>
            </a:r>
          </a:p>
          <a:p>
            <a:pPr marL="285750" indent="-285750">
              <a:lnSpc>
                <a:spcPct val="200000"/>
              </a:lnSpc>
              <a:buFontTx/>
              <a:buChar char="-"/>
            </a:pPr>
            <a:r>
              <a:rPr lang="en-US" sz="1600" dirty="0" err="1">
                <a:solidFill>
                  <a:srgbClr val="10FBFE"/>
                </a:solidFill>
                <a:latin typeface="Helvetica" panose="020B0604020202030204" pitchFamily="34" charset="0"/>
                <a:ea typeface="微软雅黑" panose="020B0503020204020204" charset="-122"/>
              </a:rPr>
              <a:t>Cần</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phải</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có</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một</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công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cụ</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có</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thể</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mô</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phỏng</a:t>
            </a:r>
            <a:r>
              <a:rPr lang="en-US" sz="1600" dirty="0">
                <a:solidFill>
                  <a:srgbClr val="10FBFE"/>
                </a:solidFill>
                <a:latin typeface="Helvetica" panose="020B0604020202030204" pitchFamily="34" charset="0"/>
                <a:ea typeface="微软雅黑" panose="020B0503020204020204" charset="-122"/>
              </a:rPr>
              <a:t> và </a:t>
            </a:r>
            <a:r>
              <a:rPr lang="en-US" sz="1600" dirty="0" err="1">
                <a:solidFill>
                  <a:srgbClr val="10FBFE"/>
                </a:solidFill>
                <a:latin typeface="Helvetica" panose="020B0604020202030204" pitchFamily="34" charset="0"/>
                <a:ea typeface="微软雅黑" panose="020B0503020204020204" charset="-122"/>
              </a:rPr>
              <a:t>cấu</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hình</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cho</a:t>
            </a:r>
            <a:r>
              <a:rPr lang="en-US" sz="1600" dirty="0">
                <a:solidFill>
                  <a:srgbClr val="10FBFE"/>
                </a:solidFill>
                <a:latin typeface="Helvetica" panose="020B0604020202030204" pitchFamily="34" charset="0"/>
                <a:ea typeface="微软雅黑" panose="020B0503020204020204" charset="-122"/>
              </a:rPr>
              <a:t> các </a:t>
            </a:r>
            <a:r>
              <a:rPr lang="en-US" sz="1600" dirty="0" err="1">
                <a:solidFill>
                  <a:srgbClr val="10FBFE"/>
                </a:solidFill>
                <a:latin typeface="Helvetica" panose="020B0604020202030204" pitchFamily="34" charset="0"/>
                <a:ea typeface="微软雅黑" panose="020B0503020204020204" charset="-122"/>
              </a:rPr>
              <a:t>loại</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tấn</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công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khác</a:t>
            </a:r>
            <a:r>
              <a:rPr lang="en-US" sz="1600" dirty="0">
                <a:solidFill>
                  <a:srgbClr val="10FBFE"/>
                </a:solidFill>
                <a:latin typeface="Helvetica" panose="020B0604020202030204" pitchFamily="34" charset="0"/>
                <a:ea typeface="微软雅黑" panose="020B0503020204020204" charset="-122"/>
              </a:rPr>
              <a:t> nhau</a:t>
            </a:r>
          </a:p>
          <a:p>
            <a:pPr marL="285750" indent="-285750">
              <a:lnSpc>
                <a:spcPct val="200000"/>
              </a:lnSpc>
              <a:buFontTx/>
              <a:buChar char="-"/>
            </a:pPr>
            <a:r>
              <a:rPr lang="en-US" sz="1600" dirty="0" err="1">
                <a:solidFill>
                  <a:srgbClr val="10FBFE"/>
                </a:solidFill>
                <a:latin typeface="Helvetica" panose="020B0604020202030204" pitchFamily="34" charset="0"/>
                <a:ea typeface="微软雅黑" panose="020B0503020204020204" charset="-122"/>
              </a:rPr>
              <a:t>Từ</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đó</a:t>
            </a:r>
            <a:r>
              <a:rPr lang="en-US" sz="1600" dirty="0">
                <a:solidFill>
                  <a:srgbClr val="10FBFE"/>
                </a:solidFill>
                <a:latin typeface="Helvetica" panose="020B0604020202030204" pitchFamily="34" charset="0"/>
                <a:ea typeface="微软雅黑" panose="020B0503020204020204" charset="-122"/>
              </a:rPr>
              <a:t>, tập </a:t>
            </a:r>
            <a:r>
              <a:rPr lang="en-US" sz="1600" dirty="0" err="1">
                <a:solidFill>
                  <a:srgbClr val="10FBFE"/>
                </a:solidFill>
                <a:latin typeface="Helvetica" panose="020B0604020202030204" pitchFamily="34" charset="0"/>
                <a:ea typeface="微软雅黑" panose="020B0503020204020204" charset="-122"/>
              </a:rPr>
              <a:t>trung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nghiên</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cứu</a:t>
            </a:r>
            <a:r>
              <a:rPr lang="en-US" sz="1600" dirty="0">
                <a:solidFill>
                  <a:srgbClr val="10FBFE"/>
                </a:solidFill>
                <a:latin typeface="Helvetica" panose="020B0604020202030204" pitchFamily="34" charset="0"/>
                <a:ea typeface="微软雅黑" panose="020B0503020204020204" charset="-122"/>
              </a:rPr>
              <a:t> các </a:t>
            </a:r>
            <a:r>
              <a:rPr lang="en-US" sz="1600" dirty="0" err="1">
                <a:solidFill>
                  <a:srgbClr val="10FBFE"/>
                </a:solidFill>
                <a:latin typeface="Helvetica" panose="020B0604020202030204" pitchFamily="34" charset="0"/>
                <a:ea typeface="微软雅黑" panose="020B0503020204020204" charset="-122"/>
              </a:rPr>
              <a:t>dạng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tấn</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công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tầng</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thấp</a:t>
            </a:r>
            <a:r>
              <a:rPr lang="en-US" sz="1600" dirty="0">
                <a:solidFill>
                  <a:srgbClr val="10FBFE"/>
                </a:solidFill>
                <a:latin typeface="Helvetica" panose="020B0604020202030204" pitchFamily="34" charset="0"/>
                <a:ea typeface="微软雅黑" panose="020B0503020204020204" charset="-122"/>
              </a:rPr>
              <a:t>, can </a:t>
            </a:r>
            <a:r>
              <a:rPr lang="en-US" sz="1600" dirty="0" err="1">
                <a:solidFill>
                  <a:srgbClr val="10FBFE"/>
                </a:solidFill>
                <a:latin typeface="Helvetica" panose="020B0604020202030204" pitchFamily="34" charset="0"/>
                <a:ea typeface="微软雅黑" panose="020B0503020204020204" charset="-122"/>
              </a:rPr>
              <a:t>thiệp</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sâu</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vào</a:t>
            </a:r>
            <a:r>
              <a:rPr lang="en-US" sz="1600" dirty="0">
                <a:solidFill>
                  <a:srgbClr val="10FBFE"/>
                </a:solidFill>
                <a:latin typeface="Helvetica" panose="020B0604020202030204" pitchFamily="34" charset="0"/>
                <a:ea typeface="微软雅黑" panose="020B0503020204020204" charset="-122"/>
              </a:rPr>
              <a:t> </a:t>
            </a:r>
            <a:r>
              <a:rPr lang="en-US" sz="1600" dirty="0" err="1">
                <a:solidFill>
                  <a:srgbClr val="10FBFE"/>
                </a:solidFill>
                <a:latin typeface="Helvetica" panose="020B0604020202030204" pitchFamily="34" charset="0"/>
                <a:ea typeface="微软雅黑" panose="020B0503020204020204" charset="-122"/>
              </a:rPr>
              <a:t>từng</a:t>
            </a:r>
            <a:r>
              <a:rPr lang="en-US" sz="1600" dirty="0">
                <a:solidFill>
                  <a:srgbClr val="10FBFE"/>
                </a:solidFill>
                <a:latin typeface="Helvetica" panose="020B0604020202030204" pitchFamily="34" charset="0"/>
                <a:ea typeface="微软雅黑" panose="020B0503020204020204" charset="-122"/>
              </a:rPr>
              <a:t> bit </a:t>
            </a:r>
            <a:r>
              <a:rPr lang="en-US" sz="1600" dirty="0" err="1">
                <a:solidFill>
                  <a:srgbClr val="10FBFE"/>
                </a:solidFill>
                <a:latin typeface="Helvetica" panose="020B0604020202030204" pitchFamily="34" charset="0"/>
                <a:ea typeface="微软雅黑" panose="020B0503020204020204" charset="-122"/>
              </a:rPr>
              <a:t>gói</a:t>
            </a:r>
            <a:r>
              <a:rPr lang="en-US" sz="1600" dirty="0">
                <a:solidFill>
                  <a:srgbClr val="10FBFE"/>
                </a:solidFill>
                <a:latin typeface="Helvetica" panose="020B0604020202030204" pitchFamily="34" charset="0"/>
                <a:ea typeface="微软雅黑" panose="020B0503020204020204" charset="-122"/>
              </a:rPr>
              <a:t> tin</a:t>
            </a:r>
          </a:p>
        </p:txBody>
      </p:sp>
      <p:sp>
        <p:nvSpPr>
          <p:cNvPr id="26" name="文本框 7">
            <a:extLst>
              <a:ext uri="{FF2B5EF4-FFF2-40B4-BE49-F238E27FC236}">
                <a16:creationId xmlns:a16="http://schemas.microsoft.com/office/drawing/2014/main" id="{7B3E0E6E-B7A4-491F-BF1A-DE384AF4A339}"/>
              </a:ext>
            </a:extLst>
          </p:cNvPr>
          <p:cNvSpPr txBox="1"/>
          <p:nvPr/>
        </p:nvSpPr>
        <p:spPr>
          <a:xfrm>
            <a:off x="1219702" y="3106323"/>
            <a:ext cx="10058400" cy="1000787"/>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b="1">
                <a:solidFill>
                  <a:srgbClr val="10FBFE"/>
                </a:solidFill>
                <a:latin typeface="Helvetica" panose="020B0604020202030204" pitchFamily="34" charset="0"/>
                <a:ea typeface="微软雅黑" panose="020B0503020204020204" charset="-122"/>
              </a:rPr>
              <a:t>Mục tiêu đề tài</a:t>
            </a:r>
            <a:r>
              <a:rPr lang="en-US" sz="1600">
                <a:solidFill>
                  <a:srgbClr val="10FBFE"/>
                </a:solidFill>
                <a:latin typeface="Helvetica" panose="020B0604020202030204" pitchFamily="34" charset="0"/>
                <a:ea typeface="微软雅黑" panose="020B0503020204020204" charset="-122"/>
              </a:rPr>
              <a:t>: Xây dựng thành công hệ thống tự động sinh dữ liệu tấn công phục vụ mục đích kiểm thử 	              thiết bị mạng</a:t>
            </a:r>
          </a:p>
        </p:txBody>
      </p:sp>
      <p:sp>
        <p:nvSpPr>
          <p:cNvPr id="27" name="文本框 7">
            <a:extLst>
              <a:ext uri="{FF2B5EF4-FFF2-40B4-BE49-F238E27FC236}">
                <a16:creationId xmlns:a16="http://schemas.microsoft.com/office/drawing/2014/main" id="{485B0301-C19C-4CF7-B545-ADEC7FDBC868}"/>
              </a:ext>
            </a:extLst>
          </p:cNvPr>
          <p:cNvSpPr txBox="1"/>
          <p:nvPr/>
        </p:nvSpPr>
        <p:spPr>
          <a:xfrm>
            <a:off x="1219702" y="4116932"/>
            <a:ext cx="10058400" cy="198567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b="1">
                <a:solidFill>
                  <a:srgbClr val="10FBFE"/>
                </a:solidFill>
                <a:latin typeface="Helvetica" panose="020B0604020202030204" pitchFamily="34" charset="0"/>
                <a:ea typeface="微软雅黑" panose="020B0503020204020204" charset="-122"/>
              </a:rPr>
              <a:t>Đối tượng nghiên cứu</a:t>
            </a:r>
            <a:r>
              <a:rPr lang="en-US" sz="1600">
                <a:solidFill>
                  <a:srgbClr val="10FBFE"/>
                </a:solidFill>
                <a:latin typeface="Helvetica" panose="020B0604020202030204" pitchFamily="34" charset="0"/>
                <a:ea typeface="微软雅黑" panose="020B0503020204020204" charset="-122"/>
              </a:rPr>
              <a:t>:</a:t>
            </a:r>
          </a:p>
          <a:p>
            <a:pPr marL="742950" lvl="1" indent="-285750">
              <a:lnSpc>
                <a:spcPct val="200000"/>
              </a:lnSpc>
              <a:buFont typeface="Arial" panose="020B0604020202020204" pitchFamily="34" charset="0"/>
              <a:buChar char="•"/>
            </a:pPr>
            <a:r>
              <a:rPr lang="en-US" sz="1600">
                <a:solidFill>
                  <a:srgbClr val="10FBFE"/>
                </a:solidFill>
                <a:latin typeface="Helvetica" panose="020B0604020202030204" pitchFamily="34" charset="0"/>
                <a:ea typeface="微软雅黑" panose="020B0503020204020204" charset="-122"/>
              </a:rPr>
              <a:t>Nghiên cứu về hệ thống kiểm thử</a:t>
            </a:r>
          </a:p>
          <a:p>
            <a:pPr marL="742950" lvl="1" indent="-285750">
              <a:lnSpc>
                <a:spcPct val="200000"/>
              </a:lnSpc>
              <a:buFont typeface="Arial" panose="020B0604020202020204" pitchFamily="34" charset="0"/>
              <a:buChar char="•"/>
            </a:pPr>
            <a:r>
              <a:rPr lang="en-US" sz="1600">
                <a:solidFill>
                  <a:srgbClr val="10FBFE"/>
                </a:solidFill>
                <a:latin typeface="Helvetica" panose="020B0604020202030204" pitchFamily="34" charset="0"/>
                <a:ea typeface="微软雅黑" panose="020B0503020204020204" charset="-122"/>
              </a:rPr>
              <a:t>Các dạng tấn công tầng thấp</a:t>
            </a:r>
          </a:p>
          <a:p>
            <a:pPr marL="742950" lvl="1" indent="-285750">
              <a:lnSpc>
                <a:spcPct val="200000"/>
              </a:lnSpc>
              <a:buFont typeface="Arial" panose="020B0604020202020204" pitchFamily="34" charset="0"/>
              <a:buChar char="•"/>
            </a:pPr>
            <a:r>
              <a:rPr lang="en-US" sz="1600">
                <a:solidFill>
                  <a:srgbClr val="10FBFE"/>
                </a:solidFill>
                <a:latin typeface="Helvetica" panose="020B0604020202030204" pitchFamily="34" charset="0"/>
                <a:ea typeface="微软雅黑" panose="020B0503020204020204" charset="-122"/>
              </a:rPr>
              <a:t>Gói tin và xây dựng gói tin</a:t>
            </a:r>
          </a:p>
        </p:txBody>
      </p:sp>
    </p:spTree>
    <p:extLst>
      <p:ext uri="{BB962C8B-B14F-4D97-AF65-F5344CB8AC3E}">
        <p14:creationId xmlns:p14="http://schemas.microsoft.com/office/powerpoint/2010/main" val="329005614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ppt_x"/>
                                          </p:val>
                                        </p:tav>
                                        <p:tav tm="100000">
                                          <p:val>
                                            <p:strVal val="#ppt_x"/>
                                          </p:val>
                                        </p:tav>
                                      </p:tavLst>
                                    </p:anim>
                                    <p:anim calcmode="lin" valueType="num">
                                      <p:cBhvr additive="base">
                                        <p:cTn id="3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dirty="0">
                <a:solidFill>
                  <a:srgbClr val="10FBFE"/>
                </a:solidFill>
                <a:latin typeface="Helvetica" panose="020B0604020202030204" pitchFamily="34" charset="0"/>
                <a:ea typeface="微软雅黑" panose="020B0503020204020204" charset="-122"/>
              </a:rPr>
              <a:t>GÓI TIN VÀ XÂY DỰNG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149886" y="1062050"/>
            <a:ext cx="6956767"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10FBFE"/>
                </a:solidFill>
                <a:latin typeface="Helvetica" panose="020B0604020202030204" pitchFamily="34" charset="0"/>
                <a:ea typeface="微软雅黑" panose="020B0503020204020204" charset="-122"/>
              </a:rPr>
              <a:t>Xây</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dựng</a:t>
            </a:r>
            <a:r>
              <a:rPr lang="en-US" altLang="zh-CN" sz="2400" b="1" dirty="0">
                <a:solidFill>
                  <a:srgbClr val="10FBFE"/>
                </a:solidFill>
                <a:latin typeface="Helvetica" panose="020B0604020202030204" pitchFamily="34" charset="0"/>
                <a:ea typeface="微软雅黑" panose="020B0503020204020204" charset="-122"/>
              </a:rPr>
              <a:t> socket </a:t>
            </a:r>
            <a:r>
              <a:rPr lang="en-US" altLang="zh-CN" sz="2400" b="1" dirty="0" err="1">
                <a:solidFill>
                  <a:srgbClr val="10FBFE"/>
                </a:solidFill>
                <a:latin typeface="Helvetica" panose="020B0604020202030204" pitchFamily="34" charset="0"/>
                <a:ea typeface="微软雅黑" panose="020B0503020204020204" charset="-122"/>
              </a:rPr>
              <a:t>truyền</a:t>
            </a:r>
            <a:r>
              <a:rPr lang="en-US" altLang="zh-CN" sz="2400" b="1" dirty="0">
                <a:solidFill>
                  <a:srgbClr val="10FBFE"/>
                </a:solidFill>
                <a:latin typeface="Helvetica" panose="020B0604020202030204" pitchFamily="34" charset="0"/>
                <a:ea typeface="微软雅黑" panose="020B0503020204020204" charset="-122"/>
              </a:rPr>
              <a:t> vector </a:t>
            </a:r>
            <a:r>
              <a:rPr lang="en-US" altLang="zh-CN" sz="2400" b="1" dirty="0" err="1">
                <a:solidFill>
                  <a:srgbClr val="10FBFE"/>
                </a:solidFill>
                <a:latin typeface="Helvetica" panose="020B0604020202030204" pitchFamily="34" charset="0"/>
                <a:ea typeface="微软雅黑" panose="020B0503020204020204" charset="-122"/>
              </a:rPr>
              <a:t>tấn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công</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8" name="文本框 6">
            <a:extLst>
              <a:ext uri="{FF2B5EF4-FFF2-40B4-BE49-F238E27FC236}">
                <a16:creationId xmlns:a16="http://schemas.microsoft.com/office/drawing/2014/main" id="{BEF0BAC1-61EB-46CA-B262-95C956396CD6}"/>
              </a:ext>
            </a:extLst>
          </p:cNvPr>
          <p:cNvSpPr txBox="1"/>
          <p:nvPr/>
        </p:nvSpPr>
        <p:spPr>
          <a:xfrm>
            <a:off x="478967" y="1832269"/>
            <a:ext cx="6845469" cy="4031873"/>
          </a:xfrm>
          <a:prstGeom prst="rect">
            <a:avLst/>
          </a:prstGeom>
          <a:noFill/>
        </p:spPr>
        <p:txBody>
          <a:bodyPr wrap="square" rtlCol="0">
            <a:spAutoFit/>
          </a:bodyPr>
          <a:lstStyle/>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1: Xây dựng các trường dữ liệu của gói tin</a:t>
            </a:r>
            <a:endParaRPr lang="en-US" altLang="zh-CN" sz="2400" b="1" dirty="0">
              <a:solidFill>
                <a:srgbClr val="10FBFE"/>
              </a:solidFill>
              <a:latin typeface="Helvetica" panose="020B0604020202030204" pitchFamily="34" charset="0"/>
              <a:ea typeface="微软雅黑" panose="020B0503020204020204" charset="-122"/>
            </a:endParaRPr>
          </a:p>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2: Pack các trường dữ liệu thành các bit để gửi đi</a:t>
            </a:r>
            <a:endParaRPr lang="en-US" altLang="zh-CN" sz="2400" b="1" dirty="0">
              <a:solidFill>
                <a:srgbClr val="10FBFE"/>
              </a:solidFill>
              <a:latin typeface="Helvetica" panose="020B0604020202030204" pitchFamily="34" charset="0"/>
              <a:ea typeface="微软雅黑" panose="020B0503020204020204" charset="-122"/>
            </a:endParaRPr>
          </a:p>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3: Khởi tạo socket gửi và nhúng gói tin vào socket</a:t>
            </a:r>
            <a:endParaRPr lang="en-US" altLang="zh-CN" sz="2400" b="1" dirty="0">
              <a:solidFill>
                <a:srgbClr val="10FBFE"/>
              </a:solidFill>
              <a:latin typeface="Helvetica" panose="020B0604020202030204" pitchFamily="34" charset="0"/>
              <a:ea typeface="微软雅黑" panose="020B0503020204020204" charset="-122"/>
            </a:endParaRPr>
          </a:p>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4: Đưa socket vào đa luồng nhằm optimize tốc độ kiểm thử</a:t>
            </a:r>
            <a:endParaRPr lang="en-US" altLang="zh-CN" sz="2400" b="1" dirty="0">
              <a:solidFill>
                <a:srgbClr val="10FBFE"/>
              </a:solidFill>
              <a:latin typeface="Helvetica" panose="020B0604020202030204" pitchFamily="34" charset="0"/>
              <a:ea typeface="微软雅黑" panose="020B0503020204020204" charset="-122"/>
            </a:endParaRPr>
          </a:p>
          <a:p>
            <a:pPr marL="342900" indent="-342900" algn="just">
              <a:spcBef>
                <a:spcPts val="600"/>
              </a:spcBef>
              <a:spcAft>
                <a:spcPts val="600"/>
              </a:spcAft>
              <a:buFontTx/>
              <a:buChar char="-"/>
            </a:pPr>
            <a:r>
              <a:rPr lang="en-US" altLang="zh-CN" sz="2400" b="1" dirty="0" err="1">
                <a:solidFill>
                  <a:srgbClr val="10FBFE"/>
                </a:solidFill>
                <a:latin typeface="Helvetica" panose="020B0604020202030204" pitchFamily="34" charset="0"/>
                <a:ea typeface="微软雅黑" panose="020B0503020204020204" charset="-122"/>
              </a:rPr>
              <a:t>Bước</a:t>
            </a:r>
            <a:r>
              <a:rPr lang="en-US" altLang="zh-CN" sz="2400" b="1" dirty="0">
                <a:solidFill>
                  <a:srgbClr val="10FBFE"/>
                </a:solidFill>
                <a:latin typeface="Helvetica" panose="020B0604020202030204" pitchFamily="34" charset="0"/>
                <a:ea typeface="微软雅黑" panose="020B0503020204020204" charset="-122"/>
              </a:rPr>
              <a:t> 5: </a:t>
            </a:r>
            <a:r>
              <a:rPr lang="en-US" altLang="zh-CN" sz="2400" b="1" dirty="0" err="1">
                <a:solidFill>
                  <a:srgbClr val="10FBFE"/>
                </a:solidFill>
                <a:latin typeface="Helvetica" panose="020B0604020202030204" pitchFamily="34" charset="0"/>
                <a:ea typeface="微软雅黑" panose="020B0503020204020204" charset="-122"/>
              </a:rPr>
              <a:t>Gửi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gói</a:t>
            </a:r>
            <a:r>
              <a:rPr lang="en-US" altLang="zh-CN" sz="2400" b="1" dirty="0">
                <a:solidFill>
                  <a:srgbClr val="10FBFE"/>
                </a:solidFill>
                <a:latin typeface="Helvetica" panose="020B0604020202030204" pitchFamily="34" charset="0"/>
                <a:ea typeface="微软雅黑" panose="020B0503020204020204" charset="-122"/>
              </a:rPr>
              <a:t> tin</a:t>
            </a:r>
            <a:endParaRPr lang="zh-CN" altLang="en-US" sz="2400" b="1" dirty="0">
              <a:solidFill>
                <a:srgbClr val="10FBFE"/>
              </a:solidFill>
              <a:latin typeface="Helvetica" panose="020B0604020202030204" pitchFamily="34" charset="0"/>
              <a:ea typeface="微软雅黑" panose="020B0503020204020204" charset="-122"/>
            </a:endParaRPr>
          </a:p>
        </p:txBody>
      </p:sp>
      <p:pic>
        <p:nvPicPr>
          <p:cNvPr id="9" name="Picture 8">
            <a:extLst>
              <a:ext uri="{FF2B5EF4-FFF2-40B4-BE49-F238E27FC236}">
                <a16:creationId xmlns:a16="http://schemas.microsoft.com/office/drawing/2014/main" id="{95CDAF5F-8072-40EE-BF61-8434269862ED}"/>
              </a:ext>
            </a:extLst>
          </p:cNvPr>
          <p:cNvPicPr>
            <a:picLocks noChangeAspect="1"/>
          </p:cNvPicPr>
          <p:nvPr/>
        </p:nvPicPr>
        <p:blipFill>
          <a:blip r:embed="rId3"/>
          <a:stretch>
            <a:fillRect/>
          </a:stretch>
        </p:blipFill>
        <p:spPr>
          <a:xfrm>
            <a:off x="7873711" y="555625"/>
            <a:ext cx="3575050" cy="5949950"/>
          </a:xfrm>
          <a:prstGeom prst="rect">
            <a:avLst/>
          </a:prstGeom>
        </p:spPr>
      </p:pic>
    </p:spTree>
    <p:extLst>
      <p:ext uri="{BB962C8B-B14F-4D97-AF65-F5344CB8AC3E}">
        <p14:creationId xmlns:p14="http://schemas.microsoft.com/office/powerpoint/2010/main" val="38699123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3</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dirty="0">
                <a:solidFill>
                  <a:srgbClr val="10FBFE"/>
                </a:solidFill>
                <a:latin typeface="Helvetica" panose="020B0604020202030204" pitchFamily="34" charset="0"/>
                <a:ea typeface="微软雅黑" panose="020B0503020204020204" charset="-122"/>
              </a:rPr>
              <a:t>GÓI TIN VÀ XÂY DỰNG GÓI TIN</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149886" y="1062050"/>
            <a:ext cx="6956767"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10FBFE"/>
                </a:solidFill>
                <a:latin typeface="Helvetica" panose="020B0604020202030204" pitchFamily="34" charset="0"/>
                <a:ea typeface="微软雅黑" panose="020B0503020204020204" charset="-122"/>
              </a:rPr>
              <a:t>Sử</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dụng</a:t>
            </a:r>
            <a:r>
              <a:rPr lang="en-US" altLang="zh-CN" sz="2400" b="1" dirty="0">
                <a:solidFill>
                  <a:srgbClr val="10FBFE"/>
                </a:solidFill>
                <a:latin typeface="Helvetica" panose="020B0604020202030204" pitchFamily="34" charset="0"/>
                <a:ea typeface="微软雅黑" panose="020B0503020204020204" charset="-122"/>
              </a:rPr>
              <a:t> socket </a:t>
            </a:r>
            <a:r>
              <a:rPr lang="en-US" altLang="zh-CN" sz="2400" b="1" dirty="0" err="1">
                <a:solidFill>
                  <a:srgbClr val="10FBFE"/>
                </a:solidFill>
                <a:latin typeface="Helvetica" panose="020B0604020202030204" pitchFamily="34" charset="0"/>
                <a:ea typeface="微软雅黑" panose="020B0503020204020204" charset="-122"/>
              </a:rPr>
              <a:t>nhận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va</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phân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tích</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các</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gói</a:t>
            </a:r>
            <a:r>
              <a:rPr lang="en-US" altLang="zh-CN" sz="2400" b="1" dirty="0">
                <a:solidFill>
                  <a:srgbClr val="10FBFE"/>
                </a:solidFill>
                <a:latin typeface="Helvetica" panose="020B0604020202030204" pitchFamily="34" charset="0"/>
                <a:ea typeface="微软雅黑" panose="020B0503020204020204" charset="-122"/>
              </a:rPr>
              <a:t> tin </a:t>
            </a:r>
            <a:r>
              <a:rPr lang="en-US" altLang="zh-CN" sz="2400" b="1" dirty="0" err="1">
                <a:solidFill>
                  <a:srgbClr val="10FBFE"/>
                </a:solidFill>
                <a:latin typeface="Helvetica" panose="020B0604020202030204" pitchFamily="34" charset="0"/>
                <a:ea typeface="微软雅黑" panose="020B0503020204020204" charset="-122"/>
              </a:rPr>
              <a:t>phản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hồi</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8" name="文本框 6">
            <a:extLst>
              <a:ext uri="{FF2B5EF4-FFF2-40B4-BE49-F238E27FC236}">
                <a16:creationId xmlns:a16="http://schemas.microsoft.com/office/drawing/2014/main" id="{BEF0BAC1-61EB-46CA-B262-95C956396CD6}"/>
              </a:ext>
            </a:extLst>
          </p:cNvPr>
          <p:cNvSpPr txBox="1"/>
          <p:nvPr/>
        </p:nvSpPr>
        <p:spPr>
          <a:xfrm>
            <a:off x="453941" y="2072309"/>
            <a:ext cx="6845469" cy="3508653"/>
          </a:xfrm>
          <a:prstGeom prst="rect">
            <a:avLst/>
          </a:prstGeom>
          <a:noFill/>
        </p:spPr>
        <p:txBody>
          <a:bodyPr wrap="square" rtlCol="0">
            <a:spAutoFit/>
          </a:bodyPr>
          <a:lstStyle/>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1: </a:t>
            </a:r>
            <a:r>
              <a:rPr lang="en-US" altLang="zh-CN" sz="2400" b="1" dirty="0" err="1">
                <a:solidFill>
                  <a:srgbClr val="10FBFE"/>
                </a:solidFill>
                <a:latin typeface="Helvetica" panose="020B0604020202030204" pitchFamily="34" charset="0"/>
                <a:ea typeface="微软雅黑" panose="020B0503020204020204" charset="-122"/>
              </a:rPr>
              <a:t>Khởi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tạo</a:t>
            </a:r>
            <a:r>
              <a:rPr lang="en-US" altLang="zh-CN" sz="2400" b="1" dirty="0">
                <a:solidFill>
                  <a:srgbClr val="10FBFE"/>
                </a:solidFill>
                <a:latin typeface="Helvetica" panose="020B0604020202030204" pitchFamily="34" charset="0"/>
                <a:ea typeface="微软雅黑" panose="020B0503020204020204" charset="-122"/>
              </a:rPr>
              <a:t> socket </a:t>
            </a:r>
            <a:r>
              <a:rPr lang="en-US" altLang="zh-CN" sz="2400" b="1" dirty="0" err="1">
                <a:solidFill>
                  <a:srgbClr val="10FBFE"/>
                </a:solidFill>
                <a:latin typeface="Helvetica" panose="020B0604020202030204" pitchFamily="34" charset="0"/>
                <a:ea typeface="微软雅黑" panose="020B0503020204020204" charset="-122"/>
              </a:rPr>
              <a:t>nhận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va</a:t>
            </a:r>
            <a:r>
              <a:rPr lang="en-US" altLang="zh-CN" sz="2400" b="1" dirty="0">
                <a:solidFill>
                  <a:srgbClr val="10FBFE"/>
                </a:solidFill>
                <a:latin typeface="Helvetica" panose="020B0604020202030204" pitchFamily="34" charset="0"/>
                <a:ea typeface="微软雅黑" panose="020B0503020204020204" charset="-122"/>
              </a:rPr>
              <a:t>̀ dump </a:t>
            </a:r>
            <a:r>
              <a:rPr lang="en-US" altLang="zh-CN" sz="2400" b="1" dirty="0" err="1">
                <a:solidFill>
                  <a:srgbClr val="10FBFE"/>
                </a:solidFill>
                <a:latin typeface="Helvetica" panose="020B0604020202030204" pitchFamily="34" charset="0"/>
                <a:ea typeface="微软雅黑" panose="020B0503020204020204" charset="-122"/>
              </a:rPr>
              <a:t>vào</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ứng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dụng</a:t>
            </a:r>
            <a:endParaRPr lang="en-US" altLang="zh-CN" sz="2400" b="1" dirty="0">
              <a:solidFill>
                <a:srgbClr val="10FBFE"/>
              </a:solidFill>
              <a:latin typeface="Helvetica" panose="020B0604020202030204" pitchFamily="34" charset="0"/>
              <a:ea typeface="微软雅黑" panose="020B0503020204020204" charset="-122"/>
            </a:endParaRPr>
          </a:p>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2: </a:t>
            </a:r>
            <a:r>
              <a:rPr lang="en-US" altLang="zh-CN" sz="2400" b="1" dirty="0" err="1">
                <a:solidFill>
                  <a:srgbClr val="10FBFE"/>
                </a:solidFill>
                <a:latin typeface="Helvetica" panose="020B0604020202030204" pitchFamily="34" charset="0"/>
                <a:ea typeface="微软雅黑" panose="020B0503020204020204" charset="-122"/>
              </a:rPr>
              <a:t>Nhận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luồng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va</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xư</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ly</a:t>
            </a:r>
            <a:r>
              <a:rPr lang="en-US" altLang="zh-CN" sz="2400" b="1" dirty="0">
                <a:solidFill>
                  <a:srgbClr val="10FBFE"/>
                </a:solidFill>
                <a:latin typeface="Helvetica" panose="020B0604020202030204" pitchFamily="34" charset="0"/>
                <a:ea typeface="微软雅黑" panose="020B0503020204020204" charset="-122"/>
              </a:rPr>
              <a:t>́ bit </a:t>
            </a:r>
            <a:r>
              <a:rPr lang="en-US" altLang="zh-CN" sz="2400" b="1" dirty="0" err="1">
                <a:solidFill>
                  <a:srgbClr val="10FBFE"/>
                </a:solidFill>
                <a:latin typeface="Helvetica" panose="020B0604020202030204" pitchFamily="34" charset="0"/>
                <a:ea typeface="微软雅黑" panose="020B0503020204020204" charset="-122"/>
              </a:rPr>
              <a:t>phản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hồi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tư</a:t>
            </a:r>
            <a:r>
              <a:rPr lang="en-US" altLang="zh-CN" sz="2400" b="1" dirty="0">
                <a:solidFill>
                  <a:srgbClr val="10FBFE"/>
                </a:solidFill>
                <a:latin typeface="Helvetica" panose="020B0604020202030204" pitchFamily="34" charset="0"/>
                <a:ea typeface="微软雅黑" panose="020B0503020204020204" charset="-122"/>
              </a:rPr>
              <a:t>̀ victim</a:t>
            </a:r>
          </a:p>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3:</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Phân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tích</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vê</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dạng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các</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trường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dư</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liệu</a:t>
            </a:r>
            <a:endParaRPr lang="en-US" altLang="zh-CN" sz="2400" b="1" dirty="0">
              <a:solidFill>
                <a:srgbClr val="10FBFE"/>
              </a:solidFill>
              <a:latin typeface="Helvetica" panose="020B0604020202030204" pitchFamily="34" charset="0"/>
              <a:ea typeface="微软雅黑" panose="020B0503020204020204" charset="-122"/>
            </a:endParaRPr>
          </a:p>
          <a:p>
            <a:pPr marL="342900" indent="-342900" algn="just">
              <a:spcBef>
                <a:spcPts val="600"/>
              </a:spcBef>
              <a:spcAft>
                <a:spcPts val="600"/>
              </a:spcAft>
              <a:buFontTx/>
              <a:buChar char="-"/>
            </a:pPr>
            <a:r>
              <a:rPr lang="vi-VN" altLang="zh-CN" sz="2400" b="1" dirty="0">
                <a:solidFill>
                  <a:srgbClr val="10FBFE"/>
                </a:solidFill>
                <a:latin typeface="Helvetica" panose="020B0604020202030204" pitchFamily="34" charset="0"/>
                <a:ea typeface="微软雅黑" panose="020B0503020204020204" charset="-122"/>
              </a:rPr>
              <a:t>Bước 4: </a:t>
            </a:r>
            <a:r>
              <a:rPr lang="en-US" altLang="zh-CN" sz="2400" b="1" dirty="0" err="1">
                <a:solidFill>
                  <a:srgbClr val="10FBFE"/>
                </a:solidFill>
                <a:latin typeface="Helvetica" panose="020B0604020202030204" pitchFamily="34" charset="0"/>
                <a:ea typeface="微软雅黑" panose="020B0503020204020204" charset="-122"/>
              </a:rPr>
              <a:t>Tra</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vê</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dạng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json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va</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hiển</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thi</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ra</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ứng</a:t>
            </a:r>
            <a:r>
              <a:rPr lang="en-US" altLang="zh-CN" sz="2400" b="1" dirty="0">
                <a:solidFill>
                  <a:srgbClr val="10FBFE"/>
                </a:solidFill>
                <a:latin typeface="Helvetica" panose="020B0604020202030204" pitchFamily="34" charset="0"/>
                <a:ea typeface="微软雅黑" panose="020B0503020204020204" charset="-122"/>
              </a:rPr>
              <a:t> </a:t>
            </a:r>
            <a:r>
              <a:rPr lang="en-US" altLang="zh-CN" sz="2400" b="1" dirty="0" err="1">
                <a:solidFill>
                  <a:srgbClr val="10FBFE"/>
                </a:solidFill>
                <a:latin typeface="Helvetica" panose="020B0604020202030204" pitchFamily="34" charset="0"/>
                <a:ea typeface="微软雅黑" panose="020B0503020204020204" charset="-122"/>
              </a:rPr>
              <a:t>dụng</a:t>
            </a:r>
            <a:endParaRPr lang="en-US" altLang="zh-CN" sz="2400" b="1" dirty="0">
              <a:solidFill>
                <a:srgbClr val="10FBFE"/>
              </a:solidFill>
              <a:latin typeface="Helvetica" panose="020B0604020202030204" pitchFamily="34" charset="0"/>
              <a:ea typeface="微软雅黑" panose="020B0503020204020204" charset="-122"/>
            </a:endParaRPr>
          </a:p>
        </p:txBody>
      </p:sp>
      <p:pic>
        <p:nvPicPr>
          <p:cNvPr id="10" name="Picture 9">
            <a:extLst>
              <a:ext uri="{FF2B5EF4-FFF2-40B4-BE49-F238E27FC236}">
                <a16:creationId xmlns:a16="http://schemas.microsoft.com/office/drawing/2014/main" id="{1D39866E-19FE-4DA2-A471-8E2D1DED91CA}"/>
              </a:ext>
            </a:extLst>
          </p:cNvPr>
          <p:cNvPicPr>
            <a:picLocks noChangeAspect="1"/>
          </p:cNvPicPr>
          <p:nvPr/>
        </p:nvPicPr>
        <p:blipFill>
          <a:blip r:embed="rId3"/>
          <a:stretch>
            <a:fillRect/>
          </a:stretch>
        </p:blipFill>
        <p:spPr>
          <a:xfrm>
            <a:off x="8315325" y="455625"/>
            <a:ext cx="3294784" cy="6222726"/>
          </a:xfrm>
          <a:prstGeom prst="rect">
            <a:avLst/>
          </a:prstGeom>
        </p:spPr>
      </p:pic>
    </p:spTree>
    <p:extLst>
      <p:ext uri="{BB962C8B-B14F-4D97-AF65-F5344CB8AC3E}">
        <p14:creationId xmlns:p14="http://schemas.microsoft.com/office/powerpoint/2010/main" val="244124069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96704" y="2713632"/>
            <a:ext cx="5600382" cy="1200329"/>
          </a:xfrm>
          <a:prstGeom prst="rect">
            <a:avLst/>
          </a:prstGeom>
          <a:noFill/>
        </p:spPr>
        <p:txBody>
          <a:bodyPr wrap="square" rtlCol="0">
            <a:spAutoFit/>
          </a:bodyPr>
          <a:lstStyle/>
          <a:p>
            <a:pPr algn="r"/>
            <a:r>
              <a:rPr lang="en-US" altLang="zh-CN" sz="7200">
                <a:solidFill>
                  <a:srgbClr val="6AE7FF"/>
                </a:solidFill>
              </a:rPr>
              <a:t>CHƯƠNG 04</a:t>
            </a:r>
            <a:endParaRPr lang="en-US" altLang="zh-CN" sz="7200" dirty="0">
              <a:solidFill>
                <a:srgbClr val="6AE7FF"/>
              </a:solidFill>
            </a:endParaRPr>
          </a:p>
        </p:txBody>
      </p:sp>
      <p:sp>
        <p:nvSpPr>
          <p:cNvPr id="4" name="文本框 3"/>
          <p:cNvSpPr txBox="1"/>
          <p:nvPr/>
        </p:nvSpPr>
        <p:spPr>
          <a:xfrm>
            <a:off x="6096000" y="2728416"/>
            <a:ext cx="5919289" cy="1446550"/>
          </a:xfrm>
          <a:prstGeom prst="rect">
            <a:avLst/>
          </a:prstGeom>
          <a:noFill/>
        </p:spPr>
        <p:txBody>
          <a:bodyPr wrap="square" rtlCol="0">
            <a:spAutoFit/>
          </a:bodyPr>
          <a:lstStyle/>
          <a:p>
            <a:pPr algn="l"/>
            <a:r>
              <a:rPr lang="en-US" altLang="zh-CN" sz="4400">
                <a:solidFill>
                  <a:srgbClr val="10FBFE"/>
                </a:solidFill>
                <a:latin typeface="Helvetica" panose="020B0604020202030204" pitchFamily="34" charset="0"/>
                <a:ea typeface="微软雅黑" panose="020B0503020204020204" charset="-122"/>
              </a:rPr>
              <a:t>CÀI ĐẶT HỆ THỐNG VÀ THỬ NGHIỆM</a:t>
            </a:r>
            <a:endParaRPr lang="zh-CN" altLang="en-US" sz="4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16785404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9161813"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589478" y="1221240"/>
            <a:ext cx="4363448"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tổng quan hệ thống</a:t>
            </a:r>
            <a:endParaRPr lang="zh-CN" altLang="en-US" sz="2000" b="1" dirty="0">
              <a:solidFill>
                <a:schemeClr val="bg1"/>
              </a:solidFill>
              <a:latin typeface="Helvetica" panose="020B0604020202030204" pitchFamily="34" charset="0"/>
            </a:endParaRPr>
          </a:p>
        </p:txBody>
      </p:sp>
      <p:pic>
        <p:nvPicPr>
          <p:cNvPr id="7" name="Picture 6">
            <a:extLst>
              <a:ext uri="{FF2B5EF4-FFF2-40B4-BE49-F238E27FC236}">
                <a16:creationId xmlns:a16="http://schemas.microsoft.com/office/drawing/2014/main" id="{37D7B0C3-7BA3-4377-ACDE-E14110420C42}"/>
              </a:ext>
            </a:extLst>
          </p:cNvPr>
          <p:cNvPicPr>
            <a:picLocks noChangeAspect="1"/>
          </p:cNvPicPr>
          <p:nvPr/>
        </p:nvPicPr>
        <p:blipFill>
          <a:blip r:embed="rId3"/>
          <a:stretch>
            <a:fillRect/>
          </a:stretch>
        </p:blipFill>
        <p:spPr>
          <a:xfrm>
            <a:off x="354330" y="1726446"/>
            <a:ext cx="11501230" cy="4958687"/>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9161813"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432239" y="1128941"/>
            <a:ext cx="4363448"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thực hiện kiểm thử </a:t>
            </a:r>
            <a:endParaRPr lang="zh-CN" altLang="en-US" sz="2000" b="1" dirty="0">
              <a:solidFill>
                <a:schemeClr val="bg1"/>
              </a:solidFill>
              <a:latin typeface="Helvetica" panose="020B0604020202030204" pitchFamily="34" charset="0"/>
            </a:endParaRPr>
          </a:p>
        </p:txBody>
      </p:sp>
      <p:pic>
        <p:nvPicPr>
          <p:cNvPr id="6" name="Picture 5">
            <a:extLst>
              <a:ext uri="{FF2B5EF4-FFF2-40B4-BE49-F238E27FC236}">
                <a16:creationId xmlns:a16="http://schemas.microsoft.com/office/drawing/2014/main" id="{B09D5ADB-67D9-4AD3-BD43-416E19BACD06}"/>
              </a:ext>
            </a:extLst>
          </p:cNvPr>
          <p:cNvPicPr>
            <a:picLocks noChangeAspect="1"/>
          </p:cNvPicPr>
          <p:nvPr/>
        </p:nvPicPr>
        <p:blipFill>
          <a:blip r:embed="rId3"/>
          <a:stretch>
            <a:fillRect/>
          </a:stretch>
        </p:blipFill>
        <p:spPr>
          <a:xfrm>
            <a:off x="1664714" y="1757680"/>
            <a:ext cx="8862572" cy="4368473"/>
          </a:xfrm>
          <a:prstGeom prst="rect">
            <a:avLst/>
          </a:prstGeom>
        </p:spPr>
      </p:pic>
      <p:sp>
        <p:nvSpPr>
          <p:cNvPr id="16" name="文本框 7">
            <a:extLst>
              <a:ext uri="{FF2B5EF4-FFF2-40B4-BE49-F238E27FC236}">
                <a16:creationId xmlns:a16="http://schemas.microsoft.com/office/drawing/2014/main" id="{E478C507-22FF-4165-875E-FA3AF8AB4511}"/>
              </a:ext>
            </a:extLst>
          </p:cNvPr>
          <p:cNvSpPr txBox="1">
            <a:spLocks noChangeArrowheads="1"/>
          </p:cNvSpPr>
          <p:nvPr/>
        </p:nvSpPr>
        <p:spPr bwMode="auto">
          <a:xfrm>
            <a:off x="2762431" y="6176615"/>
            <a:ext cx="6667138"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a:solidFill>
                  <a:srgbClr val="10FBFE"/>
                </a:solidFill>
                <a:latin typeface="Helvetica" panose="020B0604020202030204" pitchFamily="34" charset="0"/>
                <a:ea typeface="微软雅黑" panose="020B0503020204020204" charset="-122"/>
                <a:sym typeface="+mn-ea"/>
              </a:rPr>
              <a:t>Giao diện form nhập đầu vào thực hiện Poisoning</a:t>
            </a:r>
            <a:endParaRPr lang="zh-CN" altLang="en-US" sz="20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388182996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Horizontal)">
                                      <p:cBhvr>
                                        <p:cTn id="21" dur="500"/>
                                        <p:tgtEl>
                                          <p:spTgt spid="6"/>
                                        </p:tgtEl>
                                      </p:cBhvr>
                                    </p:animEffect>
                                  </p:childTnLst>
                                </p:cTn>
                              </p:par>
                              <p:par>
                                <p:cTn id="22" presetID="16" presetClass="entr" presetSubtype="26"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49823" y="1191162"/>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giám sát kết quả tấn công</a:t>
            </a:r>
            <a:endParaRPr lang="zh-CN" altLang="en-US" sz="2000" b="1" dirty="0">
              <a:solidFill>
                <a:schemeClr val="bg1"/>
              </a:solidFill>
              <a:latin typeface="Helvetica" panose="020B0604020202030204" pitchFamily="34" charset="0"/>
            </a:endParaRPr>
          </a:p>
        </p:txBody>
      </p:sp>
      <p:sp>
        <p:nvSpPr>
          <p:cNvPr id="15" name="文本框 7">
            <a:extLst>
              <a:ext uri="{FF2B5EF4-FFF2-40B4-BE49-F238E27FC236}">
                <a16:creationId xmlns:a16="http://schemas.microsoft.com/office/drawing/2014/main" id="{7FEADDE1-8B5A-4F67-957C-4E36782D105D}"/>
              </a:ext>
            </a:extLst>
          </p:cNvPr>
          <p:cNvSpPr txBox="1">
            <a:spLocks noChangeArrowheads="1"/>
          </p:cNvSpPr>
          <p:nvPr/>
        </p:nvSpPr>
        <p:spPr bwMode="auto">
          <a:xfrm>
            <a:off x="3072332" y="6307138"/>
            <a:ext cx="5605770"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a:solidFill>
                  <a:srgbClr val="10FBFE"/>
                </a:solidFill>
                <a:latin typeface="Helvetica" panose="020B0604020202030204" pitchFamily="34" charset="0"/>
                <a:ea typeface="微软雅黑" panose="020B0503020204020204" charset="-122"/>
                <a:sym typeface="+mn-ea"/>
              </a:rPr>
              <a:t>Giao diện kết quả vector tấn công Scan Port</a:t>
            </a:r>
            <a:endParaRPr lang="zh-CN" altLang="en-US" sz="2000" dirty="0">
              <a:solidFill>
                <a:schemeClr val="bg1"/>
              </a:solidFill>
              <a:latin typeface="Helvetica" panose="020B0604020202030204" pitchFamily="34" charset="0"/>
            </a:endParaRPr>
          </a:p>
        </p:txBody>
      </p:sp>
      <p:pic>
        <p:nvPicPr>
          <p:cNvPr id="7" name="Picture 6">
            <a:extLst>
              <a:ext uri="{FF2B5EF4-FFF2-40B4-BE49-F238E27FC236}">
                <a16:creationId xmlns:a16="http://schemas.microsoft.com/office/drawing/2014/main" id="{DFB45CB3-F1B6-4502-816F-F8904771CC1A}"/>
              </a:ext>
            </a:extLst>
          </p:cNvPr>
          <p:cNvPicPr>
            <a:picLocks noChangeAspect="1"/>
          </p:cNvPicPr>
          <p:nvPr/>
        </p:nvPicPr>
        <p:blipFill>
          <a:blip r:embed="rId3"/>
          <a:stretch>
            <a:fillRect/>
          </a:stretch>
        </p:blipFill>
        <p:spPr>
          <a:xfrm>
            <a:off x="1628926" y="1686674"/>
            <a:ext cx="8934148" cy="4620464"/>
          </a:xfrm>
          <a:prstGeom prst="rect">
            <a:avLst/>
          </a:prstGeom>
        </p:spPr>
      </p:pic>
    </p:spTree>
    <p:extLst>
      <p:ext uri="{BB962C8B-B14F-4D97-AF65-F5344CB8AC3E}">
        <p14:creationId xmlns:p14="http://schemas.microsoft.com/office/powerpoint/2010/main" val="58257531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121184"/>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giám sát kết quả tấn công</a:t>
            </a:r>
            <a:endParaRPr lang="zh-CN" altLang="en-US" sz="2000" b="1" dirty="0">
              <a:solidFill>
                <a:schemeClr val="bg1"/>
              </a:solidFill>
              <a:latin typeface="Helvetica" panose="020B0604020202030204" pitchFamily="34" charset="0"/>
            </a:endParaRPr>
          </a:p>
        </p:txBody>
      </p:sp>
      <p:sp>
        <p:nvSpPr>
          <p:cNvPr id="16" name="文本框 7">
            <a:extLst>
              <a:ext uri="{FF2B5EF4-FFF2-40B4-BE49-F238E27FC236}">
                <a16:creationId xmlns:a16="http://schemas.microsoft.com/office/drawing/2014/main" id="{E478C507-22FF-4165-875E-FA3AF8AB4511}"/>
              </a:ext>
            </a:extLst>
          </p:cNvPr>
          <p:cNvSpPr txBox="1">
            <a:spLocks noChangeArrowheads="1"/>
          </p:cNvSpPr>
          <p:nvPr/>
        </p:nvSpPr>
        <p:spPr bwMode="auto">
          <a:xfrm>
            <a:off x="3745947" y="6376670"/>
            <a:ext cx="4700106"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a:solidFill>
                  <a:srgbClr val="10FBFE"/>
                </a:solidFill>
                <a:latin typeface="Helvetica" panose="020B0604020202030204" pitchFamily="34" charset="0"/>
                <a:ea typeface="微软雅黑" panose="020B0503020204020204" charset="-122"/>
                <a:sym typeface="+mn-ea"/>
              </a:rPr>
              <a:t>Giao diện kết quả tấn công Flooding</a:t>
            </a:r>
            <a:endParaRPr lang="zh-CN" altLang="en-US" sz="2000" dirty="0">
              <a:solidFill>
                <a:schemeClr val="bg1"/>
              </a:solidFill>
              <a:latin typeface="Helvetica" panose="020B0604020202030204" pitchFamily="34" charset="0"/>
            </a:endParaRPr>
          </a:p>
        </p:txBody>
      </p:sp>
      <p:pic>
        <p:nvPicPr>
          <p:cNvPr id="9" name="Picture 8">
            <a:extLst>
              <a:ext uri="{FF2B5EF4-FFF2-40B4-BE49-F238E27FC236}">
                <a16:creationId xmlns:a16="http://schemas.microsoft.com/office/drawing/2014/main" id="{498C3497-31AC-4DC2-8668-3F4FF04253CA}"/>
              </a:ext>
            </a:extLst>
          </p:cNvPr>
          <p:cNvPicPr>
            <a:picLocks noChangeAspect="1"/>
          </p:cNvPicPr>
          <p:nvPr/>
        </p:nvPicPr>
        <p:blipFill>
          <a:blip r:embed="rId3"/>
          <a:stretch>
            <a:fillRect/>
          </a:stretch>
        </p:blipFill>
        <p:spPr>
          <a:xfrm>
            <a:off x="1339357" y="1658863"/>
            <a:ext cx="9513285" cy="4717807"/>
          </a:xfrm>
          <a:prstGeom prst="rect">
            <a:avLst/>
          </a:prstGeom>
        </p:spPr>
      </p:pic>
    </p:spTree>
    <p:extLst>
      <p:ext uri="{BB962C8B-B14F-4D97-AF65-F5344CB8AC3E}">
        <p14:creationId xmlns:p14="http://schemas.microsoft.com/office/powerpoint/2010/main" val="42134125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138542"/>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báo cáo</a:t>
            </a:r>
            <a:endParaRPr lang="zh-CN" altLang="en-US" sz="2000" b="1" dirty="0">
              <a:solidFill>
                <a:schemeClr val="bg1"/>
              </a:solidFill>
              <a:latin typeface="Helvetica" panose="020B0604020202030204" pitchFamily="34" charset="0"/>
            </a:endParaRPr>
          </a:p>
        </p:txBody>
      </p:sp>
      <p:sp>
        <p:nvSpPr>
          <p:cNvPr id="15" name="文本框 7">
            <a:extLst>
              <a:ext uri="{FF2B5EF4-FFF2-40B4-BE49-F238E27FC236}">
                <a16:creationId xmlns:a16="http://schemas.microsoft.com/office/drawing/2014/main" id="{7FEADDE1-8B5A-4F67-957C-4E36782D105D}"/>
              </a:ext>
            </a:extLst>
          </p:cNvPr>
          <p:cNvSpPr txBox="1">
            <a:spLocks noChangeArrowheads="1"/>
          </p:cNvSpPr>
          <p:nvPr/>
        </p:nvSpPr>
        <p:spPr bwMode="auto">
          <a:xfrm>
            <a:off x="3745947" y="6020163"/>
            <a:ext cx="4700106"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a:solidFill>
                  <a:srgbClr val="10FBFE"/>
                </a:solidFill>
                <a:latin typeface="Helvetica" panose="020B0604020202030204" pitchFamily="34" charset="0"/>
                <a:ea typeface="微软雅黑" panose="020B0503020204020204" charset="-122"/>
                <a:sym typeface="+mn-ea"/>
              </a:rPr>
              <a:t>Giao diện hiển thị báo cáo</a:t>
            </a:r>
            <a:endParaRPr lang="zh-CN" altLang="en-US" sz="2000" dirty="0">
              <a:solidFill>
                <a:schemeClr val="bg1"/>
              </a:solidFill>
              <a:latin typeface="Helvetica" panose="020B0604020202030204" pitchFamily="34" charset="0"/>
            </a:endParaRPr>
          </a:p>
        </p:txBody>
      </p:sp>
      <p:pic>
        <p:nvPicPr>
          <p:cNvPr id="5" name="Picture 4">
            <a:extLst>
              <a:ext uri="{FF2B5EF4-FFF2-40B4-BE49-F238E27FC236}">
                <a16:creationId xmlns:a16="http://schemas.microsoft.com/office/drawing/2014/main" id="{8C102D42-2212-4F8F-A1F1-1443464985E2}"/>
              </a:ext>
            </a:extLst>
          </p:cNvPr>
          <p:cNvPicPr>
            <a:picLocks noChangeAspect="1"/>
          </p:cNvPicPr>
          <p:nvPr/>
        </p:nvPicPr>
        <p:blipFill>
          <a:blip r:embed="rId3"/>
          <a:stretch>
            <a:fillRect/>
          </a:stretch>
        </p:blipFill>
        <p:spPr>
          <a:xfrm>
            <a:off x="524203" y="1795754"/>
            <a:ext cx="11143594" cy="4057624"/>
          </a:xfrm>
          <a:prstGeom prst="rect">
            <a:avLst/>
          </a:prstGeom>
        </p:spPr>
      </p:pic>
    </p:spTree>
    <p:extLst>
      <p:ext uri="{BB962C8B-B14F-4D97-AF65-F5344CB8AC3E}">
        <p14:creationId xmlns:p14="http://schemas.microsoft.com/office/powerpoint/2010/main" val="316060046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350687"/>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báo cáo</a:t>
            </a:r>
            <a:endParaRPr lang="zh-CN" altLang="en-US" sz="2000" b="1" dirty="0">
              <a:solidFill>
                <a:schemeClr val="bg1"/>
              </a:solidFill>
              <a:latin typeface="Helvetica" panose="020B0604020202030204" pitchFamily="34" charset="0"/>
            </a:endParaRPr>
          </a:p>
        </p:txBody>
      </p:sp>
      <p:sp>
        <p:nvSpPr>
          <p:cNvPr id="15" name="文本框 7">
            <a:extLst>
              <a:ext uri="{FF2B5EF4-FFF2-40B4-BE49-F238E27FC236}">
                <a16:creationId xmlns:a16="http://schemas.microsoft.com/office/drawing/2014/main" id="{7FEADDE1-8B5A-4F67-957C-4E36782D105D}"/>
              </a:ext>
            </a:extLst>
          </p:cNvPr>
          <p:cNvSpPr txBox="1">
            <a:spLocks noChangeArrowheads="1"/>
          </p:cNvSpPr>
          <p:nvPr/>
        </p:nvSpPr>
        <p:spPr bwMode="auto">
          <a:xfrm>
            <a:off x="3745947" y="5542059"/>
            <a:ext cx="4700106"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a:solidFill>
                  <a:srgbClr val="10FBFE"/>
                </a:solidFill>
                <a:latin typeface="Helvetica" panose="020B0604020202030204" pitchFamily="34" charset="0"/>
                <a:ea typeface="微软雅黑" panose="020B0503020204020204" charset="-122"/>
                <a:sym typeface="+mn-ea"/>
              </a:rPr>
              <a:t>Giao diện gửi email thành công</a:t>
            </a:r>
            <a:endParaRPr lang="zh-CN" altLang="en-US" sz="2000" dirty="0">
              <a:solidFill>
                <a:schemeClr val="bg1"/>
              </a:solidFill>
              <a:latin typeface="Helvetica" panose="020B0604020202030204" pitchFamily="34" charset="0"/>
            </a:endParaRPr>
          </a:p>
        </p:txBody>
      </p:sp>
      <p:pic>
        <p:nvPicPr>
          <p:cNvPr id="6" name="Picture 5">
            <a:extLst>
              <a:ext uri="{FF2B5EF4-FFF2-40B4-BE49-F238E27FC236}">
                <a16:creationId xmlns:a16="http://schemas.microsoft.com/office/drawing/2014/main" id="{8C4B6B17-DCD7-4E34-B4A2-5A17385C2844}"/>
              </a:ext>
            </a:extLst>
          </p:cNvPr>
          <p:cNvPicPr>
            <a:picLocks noChangeAspect="1"/>
          </p:cNvPicPr>
          <p:nvPr/>
        </p:nvPicPr>
        <p:blipFill>
          <a:blip r:embed="rId3"/>
          <a:stretch>
            <a:fillRect/>
          </a:stretch>
        </p:blipFill>
        <p:spPr>
          <a:xfrm>
            <a:off x="354330" y="2117870"/>
            <a:ext cx="11465137" cy="3245081"/>
          </a:xfrm>
          <a:prstGeom prst="rect">
            <a:avLst/>
          </a:prstGeom>
        </p:spPr>
      </p:pic>
    </p:spTree>
    <p:extLst>
      <p:ext uri="{BB962C8B-B14F-4D97-AF65-F5344CB8AC3E}">
        <p14:creationId xmlns:p14="http://schemas.microsoft.com/office/powerpoint/2010/main" val="307994064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350687"/>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báo cáo</a:t>
            </a:r>
            <a:endParaRPr lang="zh-CN" altLang="en-US" sz="2000" b="1" dirty="0">
              <a:solidFill>
                <a:schemeClr val="bg1"/>
              </a:solidFill>
              <a:latin typeface="Helvetica" panose="020B0604020202030204" pitchFamily="34" charset="0"/>
            </a:endParaRPr>
          </a:p>
        </p:txBody>
      </p:sp>
      <p:sp>
        <p:nvSpPr>
          <p:cNvPr id="15" name="文本框 7">
            <a:extLst>
              <a:ext uri="{FF2B5EF4-FFF2-40B4-BE49-F238E27FC236}">
                <a16:creationId xmlns:a16="http://schemas.microsoft.com/office/drawing/2014/main" id="{7FEADDE1-8B5A-4F67-957C-4E36782D105D}"/>
              </a:ext>
            </a:extLst>
          </p:cNvPr>
          <p:cNvSpPr txBox="1">
            <a:spLocks noChangeArrowheads="1"/>
          </p:cNvSpPr>
          <p:nvPr/>
        </p:nvSpPr>
        <p:spPr bwMode="auto">
          <a:xfrm>
            <a:off x="3745947" y="6280199"/>
            <a:ext cx="4700106"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dirty="0">
                <a:solidFill>
                  <a:srgbClr val="10FBFE"/>
                </a:solidFill>
                <a:latin typeface="Helvetica" panose="020B0604020202030204" pitchFamily="34" charset="0"/>
                <a:ea typeface="微软雅黑" panose="020B0503020204020204" charset="-122"/>
                <a:sym typeface="+mn-ea"/>
              </a:rPr>
              <a:t>Giao </a:t>
            </a:r>
            <a:r>
              <a:rPr lang="en-US" altLang="zh-CN" sz="2000" dirty="0" err="1">
                <a:solidFill>
                  <a:srgbClr val="10FBFE"/>
                </a:solidFill>
                <a:latin typeface="Helvetica" panose="020B0604020202030204" pitchFamily="34" charset="0"/>
                <a:ea typeface="微软雅黑" panose="020B0503020204020204" charset="-122"/>
                <a:sym typeface="+mn-ea"/>
              </a:rPr>
              <a:t>diện</a:t>
            </a:r>
            <a:r>
              <a:rPr lang="en-US" altLang="zh-CN" sz="2000" dirty="0">
                <a:solidFill>
                  <a:srgbClr val="10FBFE"/>
                </a:solidFill>
                <a:latin typeface="Helvetica" panose="020B0604020202030204" pitchFamily="34" charset="0"/>
                <a:ea typeface="微软雅黑" panose="020B0503020204020204" charset="-122"/>
                <a:sym typeface="+mn-ea"/>
              </a:rPr>
              <a:t> </a:t>
            </a:r>
            <a:r>
              <a:rPr lang="en-US" altLang="zh-CN" sz="2000" dirty="0" err="1">
                <a:solidFill>
                  <a:srgbClr val="10FBFE"/>
                </a:solidFill>
                <a:latin typeface="Helvetica" panose="020B0604020202030204" pitchFamily="34" charset="0"/>
                <a:ea typeface="微软雅黑" panose="020B0503020204020204" charset="-122"/>
                <a:sym typeface="+mn-ea"/>
              </a:rPr>
              <a:t>kiểm</a:t>
            </a:r>
            <a:r>
              <a:rPr lang="en-US" altLang="zh-CN" sz="2000" dirty="0">
                <a:solidFill>
                  <a:srgbClr val="10FBFE"/>
                </a:solidFill>
                <a:latin typeface="Helvetica" panose="020B0604020202030204" pitchFamily="34" charset="0"/>
                <a:ea typeface="微软雅黑" panose="020B0503020204020204" charset="-122"/>
                <a:sym typeface="+mn-ea"/>
              </a:rPr>
              <a:t> </a:t>
            </a:r>
            <a:r>
              <a:rPr lang="en-US" altLang="zh-CN" sz="2000" dirty="0" err="1">
                <a:solidFill>
                  <a:srgbClr val="10FBFE"/>
                </a:solidFill>
                <a:latin typeface="Helvetica" panose="020B0604020202030204" pitchFamily="34" charset="0"/>
                <a:ea typeface="微软雅黑" panose="020B0503020204020204" charset="-122"/>
                <a:sym typeface="+mn-ea"/>
              </a:rPr>
              <a:t>tra</a:t>
            </a:r>
            <a:r>
              <a:rPr lang="en-US" altLang="zh-CN" sz="2000" dirty="0">
                <a:solidFill>
                  <a:srgbClr val="10FBFE"/>
                </a:solidFill>
                <a:latin typeface="Helvetica" panose="020B0604020202030204" pitchFamily="34" charset="0"/>
                <a:ea typeface="微软雅黑" panose="020B0503020204020204" charset="-122"/>
                <a:sym typeface="+mn-ea"/>
              </a:rPr>
              <a:t> email</a:t>
            </a:r>
            <a:endParaRPr lang="zh-CN" altLang="en-US" sz="2000" dirty="0">
              <a:solidFill>
                <a:schemeClr val="bg1"/>
              </a:solidFill>
              <a:latin typeface="Helvetica" panose="020B0604020202030204" pitchFamily="34" charset="0"/>
            </a:endParaRPr>
          </a:p>
        </p:txBody>
      </p:sp>
      <p:pic>
        <p:nvPicPr>
          <p:cNvPr id="6" name="Picture 5">
            <a:extLst>
              <a:ext uri="{FF2B5EF4-FFF2-40B4-BE49-F238E27FC236}">
                <a16:creationId xmlns:a16="http://schemas.microsoft.com/office/drawing/2014/main" id="{B71EBBD7-4376-453B-9432-2F32B19F6EAD}"/>
              </a:ext>
            </a:extLst>
          </p:cNvPr>
          <p:cNvPicPr>
            <a:picLocks noChangeAspect="1"/>
          </p:cNvPicPr>
          <p:nvPr/>
        </p:nvPicPr>
        <p:blipFill>
          <a:blip r:embed="rId3"/>
          <a:stretch>
            <a:fillRect/>
          </a:stretch>
        </p:blipFill>
        <p:spPr>
          <a:xfrm>
            <a:off x="1090002" y="1819409"/>
            <a:ext cx="10011995" cy="4460790"/>
          </a:xfrm>
          <a:prstGeom prst="rect">
            <a:avLst/>
          </a:prstGeom>
        </p:spPr>
      </p:pic>
    </p:spTree>
    <p:extLst>
      <p:ext uri="{BB962C8B-B14F-4D97-AF65-F5344CB8AC3E}">
        <p14:creationId xmlns:p14="http://schemas.microsoft.com/office/powerpoint/2010/main" val="267913039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latin typeface="Helvetica" panose="020B0604020202030204" pitchFamily="34" charset="0"/>
                <a:ea typeface="微软雅黑" panose="020B0503020204020204" charset="-122"/>
              </a:endParaRPr>
            </a:p>
          </p:txBody>
        </p:sp>
      </p:grpSp>
      <p:sp>
        <p:nvSpPr>
          <p:cNvPr id="264" name="文本框 263"/>
          <p:cNvSpPr txBox="1"/>
          <p:nvPr/>
        </p:nvSpPr>
        <p:spPr>
          <a:xfrm>
            <a:off x="960754" y="481330"/>
            <a:ext cx="9478645"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CẤU TRÚC ĐỀ TÀI</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3" name="组合 32"/>
          <p:cNvGrpSpPr/>
          <p:nvPr/>
        </p:nvGrpSpPr>
        <p:grpSpPr>
          <a:xfrm>
            <a:off x="1991832" y="3742659"/>
            <a:ext cx="914400" cy="914400"/>
            <a:chOff x="1991832" y="3742659"/>
            <a:chExt cx="914400" cy="914400"/>
          </a:xfrm>
        </p:grpSpPr>
        <p:sp>
          <p:nvSpPr>
            <p:cNvPr id="7" name="椭圆 6"/>
            <p:cNvSpPr/>
            <p:nvPr/>
          </p:nvSpPr>
          <p:spPr>
            <a:xfrm>
              <a:off x="1991832" y="37426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35" name="组合 34"/>
          <p:cNvGrpSpPr/>
          <p:nvPr/>
        </p:nvGrpSpPr>
        <p:grpSpPr>
          <a:xfrm>
            <a:off x="4423144" y="2739587"/>
            <a:ext cx="914400" cy="914400"/>
            <a:chOff x="4423144" y="2739587"/>
            <a:chExt cx="914400" cy="914400"/>
          </a:xfrm>
        </p:grpSpPr>
        <p:sp>
          <p:nvSpPr>
            <p:cNvPr id="8" name="椭圆 7"/>
            <p:cNvSpPr/>
            <p:nvPr/>
          </p:nvSpPr>
          <p:spPr>
            <a:xfrm>
              <a:off x="4423144" y="2739587"/>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34" name="组合 33"/>
          <p:cNvGrpSpPr/>
          <p:nvPr/>
        </p:nvGrpSpPr>
        <p:grpSpPr>
          <a:xfrm>
            <a:off x="6854456" y="3707148"/>
            <a:ext cx="914400" cy="914400"/>
            <a:chOff x="6854456" y="3707148"/>
            <a:chExt cx="914400" cy="914400"/>
          </a:xfrm>
        </p:grpSpPr>
        <p:sp>
          <p:nvSpPr>
            <p:cNvPr id="9" name="椭圆 8"/>
            <p:cNvSpPr/>
            <p:nvPr/>
          </p:nvSpPr>
          <p:spPr>
            <a:xfrm>
              <a:off x="6854456" y="3707148"/>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7"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36" name="组合 35"/>
          <p:cNvGrpSpPr/>
          <p:nvPr/>
        </p:nvGrpSpPr>
        <p:grpSpPr>
          <a:xfrm>
            <a:off x="9285768" y="2828259"/>
            <a:ext cx="914400" cy="914400"/>
            <a:chOff x="9285768" y="2828259"/>
            <a:chExt cx="914400" cy="914400"/>
          </a:xfrm>
        </p:grpSpPr>
        <p:sp>
          <p:nvSpPr>
            <p:cNvPr id="10" name="椭圆 9"/>
            <p:cNvSpPr/>
            <p:nvPr/>
          </p:nvSpPr>
          <p:spPr>
            <a:xfrm>
              <a:off x="9285768" y="28282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12" name="组合 11"/>
          <p:cNvGrpSpPr/>
          <p:nvPr/>
        </p:nvGrpSpPr>
        <p:grpSpPr>
          <a:xfrm>
            <a:off x="984509" y="4748476"/>
            <a:ext cx="4941782" cy="1446214"/>
            <a:chOff x="57152" y="2073009"/>
            <a:chExt cx="4941782" cy="1446214"/>
          </a:xfrm>
        </p:grpSpPr>
        <p:sp>
          <p:nvSpPr>
            <p:cNvPr id="13" name="矩形 12"/>
            <p:cNvSpPr/>
            <p:nvPr/>
          </p:nvSpPr>
          <p:spPr>
            <a:xfrm>
              <a:off x="1889705" y="3143671"/>
              <a:ext cx="3109229" cy="375552"/>
            </a:xfrm>
            <a:prstGeom prst="rect">
              <a:avLst/>
            </a:prstGeom>
          </p:spPr>
          <p:txBody>
            <a:bodyPr wrap="square">
              <a:spAutoFit/>
            </a:bodyPr>
            <a:lstStyle/>
            <a:p>
              <a:pPr algn="l">
                <a:lnSpc>
                  <a:spcPct val="150000"/>
                </a:lnSpc>
              </a:pPr>
              <a:endParaRPr lang="zh-CN" altLang="en-US" sz="1400" dirty="0">
                <a:solidFill>
                  <a:schemeClr val="tx1">
                    <a:lumMod val="50000"/>
                    <a:lumOff val="50000"/>
                  </a:schemeClr>
                </a:solidFill>
                <a:latin typeface="Helvetica" panose="020B0604020202030204" pitchFamily="34" charset="0"/>
              </a:endParaRPr>
            </a:p>
          </p:txBody>
        </p:sp>
        <p:sp>
          <p:nvSpPr>
            <p:cNvPr id="14" name="矩形 13"/>
            <p:cNvSpPr/>
            <p:nvPr/>
          </p:nvSpPr>
          <p:spPr>
            <a:xfrm>
              <a:off x="57152" y="2073009"/>
              <a:ext cx="2929044" cy="785343"/>
            </a:xfrm>
            <a:prstGeom prst="rect">
              <a:avLst/>
            </a:prstGeom>
          </p:spPr>
          <p:txBody>
            <a:bodyPr wrap="square">
              <a:spAutoFit/>
            </a:bodyPr>
            <a:lstStyle/>
            <a:p>
              <a:pPr marL="228600" indent="-228600">
                <a:lnSpc>
                  <a:spcPct val="150000"/>
                </a:lnSpc>
                <a:buAutoNum type="arabicPeriod"/>
              </a:pPr>
              <a:r>
                <a:rPr lang="en-US" altLang="zh-CN" sz="1600" b="1" spc="300">
                  <a:solidFill>
                    <a:srgbClr val="10FBFE"/>
                  </a:solidFill>
                  <a:latin typeface="Helvetica" panose="020B0604020202030204" pitchFamily="34" charset="0"/>
                  <a:ea typeface="微软雅黑" panose="020B0503020204020204" charset="-122"/>
                  <a:cs typeface="+mn-ea"/>
                  <a:sym typeface="+mn-lt"/>
                </a:rPr>
                <a:t>TỔNG QUAN VỀ HỆ THỐNG KIỂM THỬ</a:t>
              </a:r>
              <a:endParaRPr lang="en-US" altLang="zh-CN" sz="1600" b="1" spc="300" dirty="0">
                <a:solidFill>
                  <a:srgbClr val="10FBFE"/>
                </a:solidFill>
                <a:latin typeface="Helvetica" panose="020B0604020202030204" pitchFamily="34" charset="0"/>
                <a:ea typeface="微软雅黑" panose="020B0503020204020204" charset="-122"/>
                <a:cs typeface="+mn-ea"/>
                <a:sym typeface="+mn-lt"/>
              </a:endParaRPr>
            </a:p>
          </p:txBody>
        </p:sp>
      </p:grpSp>
      <p:grpSp>
        <p:nvGrpSpPr>
          <p:cNvPr id="15" name="组合 14"/>
          <p:cNvGrpSpPr/>
          <p:nvPr/>
        </p:nvGrpSpPr>
        <p:grpSpPr>
          <a:xfrm>
            <a:off x="2061199" y="1823045"/>
            <a:ext cx="4110949" cy="917125"/>
            <a:chOff x="1818749" y="1468695"/>
            <a:chExt cx="5400500" cy="1172737"/>
          </a:xfrm>
        </p:grpSpPr>
        <p:sp>
          <p:nvSpPr>
            <p:cNvPr id="16" name="矩形 15"/>
            <p:cNvSpPr/>
            <p:nvPr/>
          </p:nvSpPr>
          <p:spPr>
            <a:xfrm>
              <a:off x="1818749" y="2306276"/>
              <a:ext cx="3109229" cy="335156"/>
            </a:xfrm>
            <a:prstGeom prst="rect">
              <a:avLst/>
            </a:prstGeom>
          </p:spPr>
          <p:txBody>
            <a:bodyPr wrap="square">
              <a:spAutoFit/>
            </a:bodyPr>
            <a:lstStyle/>
            <a:p>
              <a:pPr algn="r">
                <a:lnSpc>
                  <a:spcPct val="150000"/>
                </a:lnSpc>
              </a:pPr>
              <a:endParaRPr sz="1200" dirty="0">
                <a:solidFill>
                  <a:srgbClr val="10FBFE"/>
                </a:solidFill>
                <a:latin typeface="Helvetica" panose="020B0604020202030204" pitchFamily="34" charset="0"/>
                <a:ea typeface="微软雅黑" panose="020B0503020204020204" charset="-122"/>
                <a:cs typeface="+mn-ea"/>
                <a:sym typeface="+mn-lt"/>
              </a:endParaRPr>
            </a:p>
          </p:txBody>
        </p:sp>
        <p:sp>
          <p:nvSpPr>
            <p:cNvPr id="17" name="矩形 16"/>
            <p:cNvSpPr/>
            <p:nvPr/>
          </p:nvSpPr>
          <p:spPr>
            <a:xfrm>
              <a:off x="3825193" y="1468695"/>
              <a:ext cx="3394056" cy="1004226"/>
            </a:xfrm>
            <a:prstGeom prst="rect">
              <a:avLst/>
            </a:prstGeom>
          </p:spPr>
          <p:txBody>
            <a:bodyPr wrap="square">
              <a:spAutoFit/>
            </a:bodyPr>
            <a:lstStyle/>
            <a:p>
              <a:pPr algn="ctr">
                <a:lnSpc>
                  <a:spcPct val="150000"/>
                </a:lnSpc>
              </a:pPr>
              <a:r>
                <a:rPr lang="en-US" altLang="zh-CN" sz="1600" b="1" spc="300">
                  <a:solidFill>
                    <a:srgbClr val="10FBFE"/>
                  </a:solidFill>
                  <a:latin typeface="Helvetica" panose="020B0604020202030204" pitchFamily="34" charset="0"/>
                  <a:ea typeface="微软雅黑" panose="020B0503020204020204" charset="-122"/>
                  <a:cs typeface="+mn-ea"/>
                  <a:sym typeface="+mn-lt"/>
                </a:rPr>
                <a:t>2.CÁC DẠNG TẤN CÔNG TẦNG THẤP</a:t>
              </a:r>
              <a:endParaRPr lang="en-US" altLang="zh-CN" sz="1600" b="1" spc="300" dirty="0">
                <a:solidFill>
                  <a:srgbClr val="10FBFE"/>
                </a:solidFill>
                <a:latin typeface="Helvetica" panose="020B0604020202030204" pitchFamily="34" charset="0"/>
                <a:ea typeface="微软雅黑" panose="020B0503020204020204" charset="-122"/>
                <a:cs typeface="+mn-ea"/>
                <a:sym typeface="+mn-lt"/>
              </a:endParaRPr>
            </a:p>
          </p:txBody>
        </p:sp>
      </p:grpSp>
      <p:sp>
        <p:nvSpPr>
          <p:cNvPr id="20" name="矩形 19"/>
          <p:cNvSpPr/>
          <p:nvPr/>
        </p:nvSpPr>
        <p:spPr>
          <a:xfrm>
            <a:off x="5977091" y="4738685"/>
            <a:ext cx="2678926" cy="785343"/>
          </a:xfrm>
          <a:prstGeom prst="rect">
            <a:avLst/>
          </a:prstGeom>
        </p:spPr>
        <p:txBody>
          <a:bodyPr wrap="square">
            <a:spAutoFit/>
          </a:bodyPr>
          <a:lstStyle/>
          <a:p>
            <a:pPr algn="ctr">
              <a:lnSpc>
                <a:spcPct val="150000"/>
              </a:lnSpc>
            </a:pPr>
            <a:r>
              <a:rPr lang="en-US" altLang="zh-CN" sz="1600" b="1" spc="300" dirty="0">
                <a:solidFill>
                  <a:srgbClr val="10FBFE"/>
                </a:solidFill>
                <a:latin typeface="Helvetica" panose="020B0604020202030204" pitchFamily="34" charset="0"/>
                <a:ea typeface="微软雅黑" panose="020B0503020204020204" charset="-122"/>
                <a:cs typeface="+mn-ea"/>
                <a:sym typeface="+mn-lt"/>
              </a:rPr>
              <a:t>3</a:t>
            </a:r>
            <a:r>
              <a:rPr lang="en-US" altLang="zh-CN" sz="1600" b="1" spc="300">
                <a:solidFill>
                  <a:srgbClr val="10FBFE"/>
                </a:solidFill>
                <a:latin typeface="Helvetica" panose="020B0604020202030204" pitchFamily="34" charset="0"/>
                <a:ea typeface="微软雅黑" panose="020B0503020204020204" charset="-122"/>
                <a:cs typeface="+mn-ea"/>
                <a:sym typeface="+mn-lt"/>
              </a:rPr>
              <a:t>. GÓI TIN VÀ XÂY DỰNG GÓI TIN</a:t>
            </a:r>
            <a:endParaRPr lang="en-US" altLang="zh-CN" sz="1600" b="1" spc="300" dirty="0">
              <a:solidFill>
                <a:srgbClr val="10FBFE"/>
              </a:solidFill>
              <a:latin typeface="Helvetica" panose="020B0604020202030204" pitchFamily="34" charset="0"/>
              <a:ea typeface="微软雅黑" panose="020B0503020204020204" charset="-122"/>
              <a:cs typeface="+mn-ea"/>
              <a:sym typeface="+mn-lt"/>
            </a:endParaRPr>
          </a:p>
        </p:txBody>
      </p:sp>
      <p:sp>
        <p:nvSpPr>
          <p:cNvPr id="29" name="矩形 19">
            <a:extLst>
              <a:ext uri="{FF2B5EF4-FFF2-40B4-BE49-F238E27FC236}">
                <a16:creationId xmlns:a16="http://schemas.microsoft.com/office/drawing/2014/main" id="{E040E46F-B1C4-461E-88AB-DA78573E15A4}"/>
              </a:ext>
            </a:extLst>
          </p:cNvPr>
          <p:cNvSpPr/>
          <p:nvPr/>
        </p:nvSpPr>
        <p:spPr>
          <a:xfrm>
            <a:off x="8178919" y="1817288"/>
            <a:ext cx="3128096" cy="785343"/>
          </a:xfrm>
          <a:prstGeom prst="rect">
            <a:avLst/>
          </a:prstGeom>
        </p:spPr>
        <p:txBody>
          <a:bodyPr wrap="square">
            <a:spAutoFit/>
          </a:bodyPr>
          <a:lstStyle/>
          <a:p>
            <a:pPr algn="ctr">
              <a:lnSpc>
                <a:spcPct val="150000"/>
              </a:lnSpc>
            </a:pPr>
            <a:r>
              <a:rPr lang="en-US" altLang="zh-CN" sz="1600" b="1" spc="300" dirty="0">
                <a:solidFill>
                  <a:srgbClr val="10FBFE"/>
                </a:solidFill>
                <a:latin typeface="Helvetica" panose="020B0604020202030204" pitchFamily="34" charset="0"/>
                <a:ea typeface="微软雅黑" panose="020B0503020204020204" charset="-122"/>
                <a:cs typeface="+mn-ea"/>
                <a:sym typeface="+mn-lt"/>
              </a:rPr>
              <a:t>4</a:t>
            </a:r>
            <a:r>
              <a:rPr lang="en-US" altLang="zh-CN" sz="1600" b="1" spc="300">
                <a:solidFill>
                  <a:srgbClr val="10FBFE"/>
                </a:solidFill>
                <a:latin typeface="Helvetica" panose="020B0604020202030204" pitchFamily="34" charset="0"/>
                <a:ea typeface="微软雅黑" panose="020B0503020204020204" charset="-122"/>
                <a:cs typeface="+mn-ea"/>
                <a:sym typeface="+mn-lt"/>
              </a:rPr>
              <a:t>. CÀI ĐẶT HỆ THỐNG VÀ THỬ NGHIỆM</a:t>
            </a:r>
            <a:endParaRPr lang="en-US" altLang="zh-CN" sz="1600" b="1" spc="300" dirty="0">
              <a:solidFill>
                <a:srgbClr val="10FBFE"/>
              </a:solidFill>
              <a:latin typeface="Helvetica" panose="020B0604020202030204" pitchFamily="34" charset="0"/>
              <a:ea typeface="微软雅黑" panose="020B0503020204020204" charset="-122"/>
              <a:cs typeface="+mn-ea"/>
              <a:sym typeface="+mn-lt"/>
            </a:endParaRPr>
          </a:p>
        </p:txBody>
      </p:sp>
    </p:spTree>
    <p:extLst>
      <p:ext uri="{BB962C8B-B14F-4D97-AF65-F5344CB8AC3E}">
        <p14:creationId xmlns:p14="http://schemas.microsoft.com/office/powerpoint/2010/main" val="377495437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23" presetClass="entr" presetSubtype="36"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6*min(max(#ppt_w*#ppt_h,.3),1)-7.4)/-.7*#ppt_w"/>
                                          </p:val>
                                        </p:tav>
                                        <p:tav tm="100000">
                                          <p:val>
                                            <p:strVal val="#ppt_w"/>
                                          </p:val>
                                        </p:tav>
                                      </p:tavLst>
                                    </p:anim>
                                    <p:anim calcmode="lin" valueType="num">
                                      <p:cBhvr>
                                        <p:cTn id="22" dur="500" fill="hold"/>
                                        <p:tgtEl>
                                          <p:spTgt spid="33"/>
                                        </p:tgtEl>
                                        <p:attrNameLst>
                                          <p:attrName>ppt_h</p:attrName>
                                        </p:attrNameLst>
                                      </p:cBhvr>
                                      <p:tavLst>
                                        <p:tav tm="0">
                                          <p:val>
                                            <p:strVal val="(6*min(max(#ppt_w*#ppt_h,.3),1)-7.4)/-.7*#ppt_h"/>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6*min(max(#ppt_w*#ppt_h,.3),1)-7.4)/-.7*#ppt_w"/>
                                          </p:val>
                                        </p:tav>
                                        <p:tav tm="100000">
                                          <p:val>
                                            <p:strVal val="#ppt_w"/>
                                          </p:val>
                                        </p:tav>
                                      </p:tavLst>
                                    </p:anim>
                                    <p:anim calcmode="lin" valueType="num">
                                      <p:cBhvr>
                                        <p:cTn id="28" dur="500" fill="hold"/>
                                        <p:tgtEl>
                                          <p:spTgt spid="35"/>
                                        </p:tgtEl>
                                        <p:attrNameLst>
                                          <p:attrName>ppt_h</p:attrName>
                                        </p:attrNameLst>
                                      </p:cBhvr>
                                      <p:tavLst>
                                        <p:tav tm="0">
                                          <p:val>
                                            <p:strVal val="(6*min(max(#ppt_w*#ppt_h,.3),1)-7.4)/-.7*#ppt_h"/>
                                          </p:val>
                                        </p:tav>
                                        <p:tav tm="100000">
                                          <p:val>
                                            <p:strVal val="#ppt_h"/>
                                          </p:val>
                                        </p:tav>
                                      </p:tavLst>
                                    </p:anim>
                                    <p:anim calcmode="lin" valueType="num">
                                      <p:cBhvr>
                                        <p:cTn id="29" dur="500" fill="hold"/>
                                        <p:tgtEl>
                                          <p:spTgt spid="35"/>
                                        </p:tgtEl>
                                        <p:attrNameLst>
                                          <p:attrName>ppt_x</p:attrName>
                                        </p:attrNameLst>
                                      </p:cBhvr>
                                      <p:tavLst>
                                        <p:tav tm="0">
                                          <p:val>
                                            <p:fltVal val="0.5"/>
                                          </p:val>
                                        </p:tav>
                                        <p:tav tm="100000">
                                          <p:val>
                                            <p:strVal val="#ppt_x"/>
                                          </p:val>
                                        </p:tav>
                                      </p:tavLst>
                                    </p:anim>
                                    <p:anim calcmode="lin" valueType="num">
                                      <p:cBhvr>
                                        <p:cTn id="30" dur="500" fill="hold"/>
                                        <p:tgtEl>
                                          <p:spTgt spid="35"/>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strVal val="(6*min(max(#ppt_w*#ppt_h,.3),1)-7.4)/-.7*#ppt_w"/>
                                          </p:val>
                                        </p:tav>
                                        <p:tav tm="100000">
                                          <p:val>
                                            <p:strVal val="#ppt_w"/>
                                          </p:val>
                                        </p:tav>
                                      </p:tavLst>
                                    </p:anim>
                                    <p:anim calcmode="lin" valueType="num">
                                      <p:cBhvr>
                                        <p:cTn id="34" dur="500" fill="hold"/>
                                        <p:tgtEl>
                                          <p:spTgt spid="34"/>
                                        </p:tgtEl>
                                        <p:attrNameLst>
                                          <p:attrName>ppt_h</p:attrName>
                                        </p:attrNameLst>
                                      </p:cBhvr>
                                      <p:tavLst>
                                        <p:tav tm="0">
                                          <p:val>
                                            <p:strVal val="(6*min(max(#ppt_w*#ppt_h,.3),1)-7.4)/-.7*#ppt_h"/>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strVal val="(6*min(max(#ppt_w*#ppt_h,.3),1)-7.4)/-.7*#ppt_w"/>
                                          </p:val>
                                        </p:tav>
                                        <p:tav tm="100000">
                                          <p:val>
                                            <p:strVal val="#ppt_w"/>
                                          </p:val>
                                        </p:tav>
                                      </p:tavLst>
                                    </p:anim>
                                    <p:anim calcmode="lin" valueType="num">
                                      <p:cBhvr>
                                        <p:cTn id="40" dur="500" fill="hold"/>
                                        <p:tgtEl>
                                          <p:spTgt spid="36"/>
                                        </p:tgtEl>
                                        <p:attrNameLst>
                                          <p:attrName>ppt_h</p:attrName>
                                        </p:attrNameLst>
                                      </p:cBhvr>
                                      <p:tavLst>
                                        <p:tav tm="0">
                                          <p:val>
                                            <p:strVal val="(6*min(max(#ppt_w*#ppt_h,.3),1)-7.4)/-.7*#ppt_h"/>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75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par>
                                <p:cTn id="48" presetID="12" presetClass="entr" presetSubtype="2"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p:tgtEl>
                                          <p:spTgt spid="15"/>
                                        </p:tgtEl>
                                        <p:attrNameLst>
                                          <p:attrName>ppt_x</p:attrName>
                                        </p:attrNameLst>
                                      </p:cBhvr>
                                      <p:tavLst>
                                        <p:tav tm="0">
                                          <p:val>
                                            <p:strVal val="#ppt_x+#ppt_w*1.125000"/>
                                          </p:val>
                                        </p:tav>
                                        <p:tav tm="100000">
                                          <p:val>
                                            <p:strVal val="#ppt_x"/>
                                          </p:val>
                                        </p:tav>
                                      </p:tavLst>
                                    </p:anim>
                                    <p:animEffect transition="in" filter="wipe(left)">
                                      <p:cBhvr>
                                        <p:cTn id="51" dur="500"/>
                                        <p:tgtEl>
                                          <p:spTgt spid="15"/>
                                        </p:tgtEl>
                                      </p:cBhvr>
                                    </p:animEffect>
                                  </p:childTnLst>
                                </p:cTn>
                              </p:par>
                              <p:par>
                                <p:cTn id="52" presetID="42" presetClass="entr" presetSubtype="0" fill="hold" grpId="0" nodeType="withEffect">
                                  <p:stCondLst>
                                    <p:cond delay="25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anim calcmode="lin" valueType="num">
                                      <p:cBhvr>
                                        <p:cTn id="55" dur="500" fill="hold"/>
                                        <p:tgtEl>
                                          <p:spTgt spid="20"/>
                                        </p:tgtEl>
                                        <p:attrNameLst>
                                          <p:attrName>ppt_x</p:attrName>
                                        </p:attrNameLst>
                                      </p:cBhvr>
                                      <p:tavLst>
                                        <p:tav tm="0">
                                          <p:val>
                                            <p:strVal val="#ppt_x"/>
                                          </p:val>
                                        </p:tav>
                                        <p:tav tm="100000">
                                          <p:val>
                                            <p:strVal val="#ppt_x"/>
                                          </p:val>
                                        </p:tav>
                                      </p:tavLst>
                                    </p:anim>
                                    <p:anim calcmode="lin" valueType="num">
                                      <p:cBhvr>
                                        <p:cTn id="56" dur="5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anim calcmode="lin" valueType="num">
                                      <p:cBhvr>
                                        <p:cTn id="60" dur="500" fill="hold"/>
                                        <p:tgtEl>
                                          <p:spTgt spid="29"/>
                                        </p:tgtEl>
                                        <p:attrNameLst>
                                          <p:attrName>ppt_x</p:attrName>
                                        </p:attrNameLst>
                                      </p:cBhvr>
                                      <p:tavLst>
                                        <p:tav tm="0">
                                          <p:val>
                                            <p:strVal val="#ppt_x"/>
                                          </p:val>
                                        </p:tav>
                                        <p:tav tm="100000">
                                          <p:val>
                                            <p:strVal val="#ppt_x"/>
                                          </p:val>
                                        </p:tav>
                                      </p:tavLst>
                                    </p:anim>
                                    <p:anim calcmode="lin" valueType="num">
                                      <p:cBhvr>
                                        <p:cTn id="61"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P spid="20"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Thiết kế tổng quan hệ thống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087755"/>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Giao diện Console</a:t>
            </a:r>
            <a:endParaRPr lang="zh-CN" altLang="en-US" sz="2000" b="1" dirty="0">
              <a:solidFill>
                <a:schemeClr val="bg1"/>
              </a:solidFill>
              <a:latin typeface="Helvetica" panose="020B0604020202030204" pitchFamily="34" charset="0"/>
            </a:endParaRPr>
          </a:p>
        </p:txBody>
      </p:sp>
      <p:sp>
        <p:nvSpPr>
          <p:cNvPr id="16" name="文本框 7">
            <a:extLst>
              <a:ext uri="{FF2B5EF4-FFF2-40B4-BE49-F238E27FC236}">
                <a16:creationId xmlns:a16="http://schemas.microsoft.com/office/drawing/2014/main" id="{E478C507-22FF-4165-875E-FA3AF8AB4511}"/>
              </a:ext>
            </a:extLst>
          </p:cNvPr>
          <p:cNvSpPr txBox="1">
            <a:spLocks noChangeArrowheads="1"/>
          </p:cNvSpPr>
          <p:nvPr/>
        </p:nvSpPr>
        <p:spPr bwMode="auto">
          <a:xfrm>
            <a:off x="3745947" y="6317131"/>
            <a:ext cx="4700106" cy="400110"/>
          </a:xfrm>
          <a:prstGeom prst="rect">
            <a:avLst/>
          </a:prstGeom>
          <a:noFill/>
          <a:ln w="9525">
            <a:noFill/>
            <a:miter lim="800000"/>
          </a:ln>
        </p:spPr>
        <p:txBody>
          <a:bodyPr wrap="square">
            <a:spAutoFit/>
          </a:bodyPr>
          <a:lstStyle/>
          <a:p>
            <a:pPr algn="ctr" eaLnBrk="1" fontAlgn="auto" hangingPunct="1">
              <a:spcBef>
                <a:spcPts val="0"/>
              </a:spcBef>
              <a:spcAft>
                <a:spcPts val="0"/>
              </a:spcAft>
              <a:defRPr/>
            </a:pPr>
            <a:r>
              <a:rPr lang="en-US" altLang="zh-CN" sz="2000">
                <a:solidFill>
                  <a:srgbClr val="10FBFE"/>
                </a:solidFill>
                <a:latin typeface="Helvetica" panose="020B0604020202030204" pitchFamily="34" charset="0"/>
                <a:ea typeface="微软雅黑" panose="020B0503020204020204" charset="-122"/>
                <a:sym typeface="+mn-ea"/>
              </a:rPr>
              <a:t>Giao diện làm việc với Terminal</a:t>
            </a:r>
            <a:endParaRPr lang="zh-CN" altLang="en-US" sz="2000" dirty="0">
              <a:solidFill>
                <a:schemeClr val="bg1"/>
              </a:solidFill>
              <a:latin typeface="Helvetica" panose="020B0604020202030204" pitchFamily="34" charset="0"/>
            </a:endParaRPr>
          </a:p>
        </p:txBody>
      </p:sp>
      <p:pic>
        <p:nvPicPr>
          <p:cNvPr id="8" name="Picture 7">
            <a:extLst>
              <a:ext uri="{FF2B5EF4-FFF2-40B4-BE49-F238E27FC236}">
                <a16:creationId xmlns:a16="http://schemas.microsoft.com/office/drawing/2014/main" id="{67D09C08-1B1A-408E-9FE0-A9E7121740D0}"/>
              </a:ext>
            </a:extLst>
          </p:cNvPr>
          <p:cNvPicPr>
            <a:picLocks noChangeAspect="1"/>
          </p:cNvPicPr>
          <p:nvPr/>
        </p:nvPicPr>
        <p:blipFill>
          <a:blip r:embed="rId3"/>
          <a:stretch>
            <a:fillRect/>
          </a:stretch>
        </p:blipFill>
        <p:spPr>
          <a:xfrm>
            <a:off x="1368291" y="1531898"/>
            <a:ext cx="9302584" cy="4800738"/>
          </a:xfrm>
          <a:prstGeom prst="rect">
            <a:avLst/>
          </a:prstGeom>
        </p:spPr>
      </p:pic>
    </p:spTree>
    <p:extLst>
      <p:ext uri="{BB962C8B-B14F-4D97-AF65-F5344CB8AC3E}">
        <p14:creationId xmlns:p14="http://schemas.microsoft.com/office/powerpoint/2010/main" val="331768896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270152"/>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Kịch bản 1: Tấn công ARP Poisoning</a:t>
            </a:r>
            <a:endParaRPr lang="zh-CN" altLang="en-US" sz="2000" b="1" dirty="0">
              <a:solidFill>
                <a:schemeClr val="bg1"/>
              </a:solidFill>
              <a:latin typeface="Helvetica" panose="020B0604020202030204" pitchFamily="34" charset="0"/>
            </a:endParaRPr>
          </a:p>
        </p:txBody>
      </p:sp>
      <p:sp>
        <p:nvSpPr>
          <p:cNvPr id="17" name="文本框 7">
            <a:extLst>
              <a:ext uri="{FF2B5EF4-FFF2-40B4-BE49-F238E27FC236}">
                <a16:creationId xmlns:a16="http://schemas.microsoft.com/office/drawing/2014/main" id="{324F7F2D-EA2D-45E0-9546-DAEBED7D367F}"/>
              </a:ext>
            </a:extLst>
          </p:cNvPr>
          <p:cNvSpPr txBox="1">
            <a:spLocks noChangeArrowheads="1"/>
          </p:cNvSpPr>
          <p:nvPr/>
        </p:nvSpPr>
        <p:spPr bwMode="auto">
          <a:xfrm>
            <a:off x="657279" y="1999259"/>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endParaRPr lang="zh-CN" altLang="en-US" sz="2000" b="1" dirty="0">
              <a:solidFill>
                <a:schemeClr val="bg1"/>
              </a:solidFill>
              <a:latin typeface="Helvetica" panose="020B0604020202030204" pitchFamily="34" charset="0"/>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657278" y="1999259"/>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Attacker OS KaliLinux: IP (20.20.20.20) – MAC (00:0C:29:7F:05:7D)</a:t>
            </a:r>
            <a:endParaRPr lang="zh-CN" altLang="en-US" sz="2000" b="1" dirty="0">
              <a:solidFill>
                <a:schemeClr val="bg1"/>
              </a:solidFill>
              <a:latin typeface="Helvetica" panose="020B0604020202030204" pitchFamily="34" charset="0"/>
            </a:endParaRPr>
          </a:p>
        </p:txBody>
      </p:sp>
      <p:sp>
        <p:nvSpPr>
          <p:cNvPr id="19" name="文本框 7">
            <a:extLst>
              <a:ext uri="{FF2B5EF4-FFF2-40B4-BE49-F238E27FC236}">
                <a16:creationId xmlns:a16="http://schemas.microsoft.com/office/drawing/2014/main" id="{E3F43CA8-48EC-414B-A0C8-E02690AEEFD9}"/>
              </a:ext>
            </a:extLst>
          </p:cNvPr>
          <p:cNvSpPr txBox="1">
            <a:spLocks noChangeArrowheads="1"/>
          </p:cNvSpPr>
          <p:nvPr/>
        </p:nvSpPr>
        <p:spPr bwMode="auto">
          <a:xfrm>
            <a:off x="657277" y="2588026"/>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Victim OS Ubuntu: IP (20.20.20.24) – MAC (00:0C:29:EA:26:44)</a:t>
            </a:r>
            <a:endParaRPr lang="zh-CN" altLang="en-US" sz="2000" b="1" dirty="0">
              <a:solidFill>
                <a:schemeClr val="bg1"/>
              </a:solidFill>
              <a:latin typeface="Helvetica" panose="020B0604020202030204" pitchFamily="34" charset="0"/>
            </a:endParaRPr>
          </a:p>
        </p:txBody>
      </p:sp>
      <p:sp>
        <p:nvSpPr>
          <p:cNvPr id="20" name="文本框 7">
            <a:extLst>
              <a:ext uri="{FF2B5EF4-FFF2-40B4-BE49-F238E27FC236}">
                <a16:creationId xmlns:a16="http://schemas.microsoft.com/office/drawing/2014/main" id="{F4E28EEE-0972-4F06-922F-437B33BD6329}"/>
              </a:ext>
            </a:extLst>
          </p:cNvPr>
          <p:cNvSpPr txBox="1">
            <a:spLocks noChangeArrowheads="1"/>
          </p:cNvSpPr>
          <p:nvPr/>
        </p:nvSpPr>
        <p:spPr bwMode="auto">
          <a:xfrm>
            <a:off x="657276" y="3176793"/>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Gateway OS Ubuntu: IP (20.20.20.21) – MAC (00:0C:29:1E:C1:27)</a:t>
            </a:r>
            <a:endParaRPr lang="zh-CN" altLang="en-US" sz="2000" b="1" dirty="0">
              <a:solidFill>
                <a:schemeClr val="bg1"/>
              </a:solidFill>
              <a:latin typeface="Helvetica" panose="020B0604020202030204" pitchFamily="34" charset="0"/>
            </a:endParaRPr>
          </a:p>
        </p:txBody>
      </p:sp>
      <p:pic>
        <p:nvPicPr>
          <p:cNvPr id="9" name="Picture 8">
            <a:extLst>
              <a:ext uri="{FF2B5EF4-FFF2-40B4-BE49-F238E27FC236}">
                <a16:creationId xmlns:a16="http://schemas.microsoft.com/office/drawing/2014/main" id="{054BCD0B-048B-4484-8E80-85CC169BF5B8}"/>
              </a:ext>
            </a:extLst>
          </p:cNvPr>
          <p:cNvPicPr>
            <a:picLocks noChangeAspect="1"/>
          </p:cNvPicPr>
          <p:nvPr/>
        </p:nvPicPr>
        <p:blipFill>
          <a:blip r:embed="rId3"/>
          <a:stretch>
            <a:fillRect/>
          </a:stretch>
        </p:blipFill>
        <p:spPr>
          <a:xfrm>
            <a:off x="2566495" y="4085786"/>
            <a:ext cx="7059010" cy="2191056"/>
          </a:xfrm>
          <a:prstGeom prst="rect">
            <a:avLst/>
          </a:prstGeom>
        </p:spPr>
      </p:pic>
    </p:spTree>
    <p:extLst>
      <p:ext uri="{BB962C8B-B14F-4D97-AF65-F5344CB8AC3E}">
        <p14:creationId xmlns:p14="http://schemas.microsoft.com/office/powerpoint/2010/main" val="341342912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4" y="481330"/>
            <a:ext cx="9979961"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 / Tấn công ARP Poisoning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7" name="文本框 7">
            <a:extLst>
              <a:ext uri="{FF2B5EF4-FFF2-40B4-BE49-F238E27FC236}">
                <a16:creationId xmlns:a16="http://schemas.microsoft.com/office/drawing/2014/main" id="{324F7F2D-EA2D-45E0-9546-DAEBED7D367F}"/>
              </a:ext>
            </a:extLst>
          </p:cNvPr>
          <p:cNvSpPr txBox="1">
            <a:spLocks noChangeArrowheads="1"/>
          </p:cNvSpPr>
          <p:nvPr/>
        </p:nvSpPr>
        <p:spPr bwMode="auto">
          <a:xfrm>
            <a:off x="593353" y="1294681"/>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endParaRPr lang="zh-CN" altLang="en-US" sz="2000" b="1" dirty="0">
              <a:solidFill>
                <a:schemeClr val="bg1"/>
              </a:solidFill>
              <a:latin typeface="Helvetica" panose="020B0604020202030204" pitchFamily="34" charset="0"/>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593352" y="1294681"/>
            <a:ext cx="10491743" cy="707886"/>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Xây dựng gói tin ARP Reply, gồm 2 gói khác nhau được máy attacker fake MAC address gửi đến Victim và Gateway</a:t>
            </a:r>
            <a:endParaRPr lang="zh-CN" altLang="en-US" sz="2000" b="1" dirty="0">
              <a:solidFill>
                <a:schemeClr val="bg1"/>
              </a:solidFill>
              <a:latin typeface="Helvetica" panose="020B0604020202030204" pitchFamily="34" charset="0"/>
            </a:endParaRPr>
          </a:p>
        </p:txBody>
      </p:sp>
      <p:pic>
        <p:nvPicPr>
          <p:cNvPr id="5" name="Picture 4">
            <a:extLst>
              <a:ext uri="{FF2B5EF4-FFF2-40B4-BE49-F238E27FC236}">
                <a16:creationId xmlns:a16="http://schemas.microsoft.com/office/drawing/2014/main" id="{F4FC8ACD-2BAC-4FEC-AB71-76B193A4D594}"/>
              </a:ext>
            </a:extLst>
          </p:cNvPr>
          <p:cNvPicPr>
            <a:picLocks noChangeAspect="1"/>
          </p:cNvPicPr>
          <p:nvPr/>
        </p:nvPicPr>
        <p:blipFill>
          <a:blip r:embed="rId3"/>
          <a:stretch>
            <a:fillRect/>
          </a:stretch>
        </p:blipFill>
        <p:spPr>
          <a:xfrm>
            <a:off x="3689337" y="2313633"/>
            <a:ext cx="4813326" cy="4308179"/>
          </a:xfrm>
          <a:prstGeom prst="rect">
            <a:avLst/>
          </a:prstGeom>
        </p:spPr>
      </p:pic>
    </p:spTree>
    <p:extLst>
      <p:ext uri="{BB962C8B-B14F-4D97-AF65-F5344CB8AC3E}">
        <p14:creationId xmlns:p14="http://schemas.microsoft.com/office/powerpoint/2010/main" val="24655580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16" presetClass="entr" presetSubtype="21"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4" y="481330"/>
            <a:ext cx="9979961"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 / Tấn công ARP Poisoning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575422" y="1213260"/>
            <a:ext cx="3593637"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Thực hiện kiểm thử</a:t>
            </a:r>
          </a:p>
        </p:txBody>
      </p:sp>
      <p:pic>
        <p:nvPicPr>
          <p:cNvPr id="5" name="Picture 4">
            <a:extLst>
              <a:ext uri="{FF2B5EF4-FFF2-40B4-BE49-F238E27FC236}">
                <a16:creationId xmlns:a16="http://schemas.microsoft.com/office/drawing/2014/main" id="{935D7C52-6E6C-45A9-98B2-F7BAB9B0B83B}"/>
              </a:ext>
            </a:extLst>
          </p:cNvPr>
          <p:cNvPicPr>
            <a:picLocks noChangeAspect="1"/>
          </p:cNvPicPr>
          <p:nvPr/>
        </p:nvPicPr>
        <p:blipFill>
          <a:blip r:embed="rId3"/>
          <a:stretch>
            <a:fillRect/>
          </a:stretch>
        </p:blipFill>
        <p:spPr>
          <a:xfrm>
            <a:off x="228600" y="2041565"/>
            <a:ext cx="11734800" cy="3615165"/>
          </a:xfrm>
          <a:prstGeom prst="rect">
            <a:avLst/>
          </a:prstGeom>
        </p:spPr>
      </p:pic>
    </p:spTree>
    <p:extLst>
      <p:ext uri="{BB962C8B-B14F-4D97-AF65-F5344CB8AC3E}">
        <p14:creationId xmlns:p14="http://schemas.microsoft.com/office/powerpoint/2010/main" val="39579093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4" y="481330"/>
            <a:ext cx="9979961"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 / Tấn công ARP Poisoning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593352" y="1261192"/>
            <a:ext cx="3593637"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Kết quả kiểm thử</a:t>
            </a:r>
          </a:p>
        </p:txBody>
      </p:sp>
      <p:pic>
        <p:nvPicPr>
          <p:cNvPr id="5" name="Picture 4">
            <a:extLst>
              <a:ext uri="{FF2B5EF4-FFF2-40B4-BE49-F238E27FC236}">
                <a16:creationId xmlns:a16="http://schemas.microsoft.com/office/drawing/2014/main" id="{2B5F0A48-1C7A-420B-B660-881CA575B167}"/>
              </a:ext>
            </a:extLst>
          </p:cNvPr>
          <p:cNvPicPr>
            <a:picLocks noChangeAspect="1"/>
          </p:cNvPicPr>
          <p:nvPr/>
        </p:nvPicPr>
        <p:blipFill>
          <a:blip r:embed="rId3"/>
          <a:stretch>
            <a:fillRect/>
          </a:stretch>
        </p:blipFill>
        <p:spPr>
          <a:xfrm>
            <a:off x="399896" y="2266940"/>
            <a:ext cx="11392208" cy="2941554"/>
          </a:xfrm>
          <a:prstGeom prst="rect">
            <a:avLst/>
          </a:prstGeom>
        </p:spPr>
      </p:pic>
    </p:spTree>
    <p:extLst>
      <p:ext uri="{BB962C8B-B14F-4D97-AF65-F5344CB8AC3E}">
        <p14:creationId xmlns:p14="http://schemas.microsoft.com/office/powerpoint/2010/main" val="271283441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4" y="481330"/>
            <a:ext cx="9979961"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 / Tấn công ARP Poisoning</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7" name="文本框 7">
            <a:extLst>
              <a:ext uri="{FF2B5EF4-FFF2-40B4-BE49-F238E27FC236}">
                <a16:creationId xmlns:a16="http://schemas.microsoft.com/office/drawing/2014/main" id="{324F7F2D-EA2D-45E0-9546-DAEBED7D367F}"/>
              </a:ext>
            </a:extLst>
          </p:cNvPr>
          <p:cNvSpPr txBox="1">
            <a:spLocks noChangeArrowheads="1"/>
          </p:cNvSpPr>
          <p:nvPr/>
        </p:nvSpPr>
        <p:spPr bwMode="auto">
          <a:xfrm>
            <a:off x="593353" y="1294681"/>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endParaRPr lang="zh-CN" altLang="en-US" sz="2000" b="1" dirty="0">
              <a:solidFill>
                <a:schemeClr val="bg1"/>
              </a:solidFill>
              <a:latin typeface="Helvetica" panose="020B0604020202030204" pitchFamily="34" charset="0"/>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593352" y="1094626"/>
            <a:ext cx="3593637"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Kết quả</a:t>
            </a:r>
          </a:p>
        </p:txBody>
      </p:sp>
      <p:pic>
        <p:nvPicPr>
          <p:cNvPr id="6" name="Picture 5">
            <a:extLst>
              <a:ext uri="{FF2B5EF4-FFF2-40B4-BE49-F238E27FC236}">
                <a16:creationId xmlns:a16="http://schemas.microsoft.com/office/drawing/2014/main" id="{ED2BCBC7-B9C6-4958-A413-5E87B216DD30}"/>
              </a:ext>
            </a:extLst>
          </p:cNvPr>
          <p:cNvPicPr>
            <a:picLocks noChangeAspect="1"/>
          </p:cNvPicPr>
          <p:nvPr/>
        </p:nvPicPr>
        <p:blipFill>
          <a:blip r:embed="rId3"/>
          <a:stretch>
            <a:fillRect/>
          </a:stretch>
        </p:blipFill>
        <p:spPr>
          <a:xfrm>
            <a:off x="2259761" y="2227337"/>
            <a:ext cx="7705291" cy="1887463"/>
          </a:xfrm>
          <a:prstGeom prst="rect">
            <a:avLst/>
          </a:prstGeom>
        </p:spPr>
      </p:pic>
      <p:sp>
        <p:nvSpPr>
          <p:cNvPr id="10" name="文本框 7">
            <a:extLst>
              <a:ext uri="{FF2B5EF4-FFF2-40B4-BE49-F238E27FC236}">
                <a16:creationId xmlns:a16="http://schemas.microsoft.com/office/drawing/2014/main" id="{09DBA1FE-FDC0-41E6-9FE2-92ACC320AF1D}"/>
              </a:ext>
            </a:extLst>
          </p:cNvPr>
          <p:cNvSpPr txBox="1">
            <a:spLocks noChangeArrowheads="1"/>
          </p:cNvSpPr>
          <p:nvPr/>
        </p:nvSpPr>
        <p:spPr bwMode="auto">
          <a:xfrm>
            <a:off x="593352" y="1665592"/>
            <a:ext cx="10892795" cy="400110"/>
          </a:xfrm>
          <a:prstGeom prst="rect">
            <a:avLst/>
          </a:prstGeom>
          <a:noFill/>
          <a:ln w="9525">
            <a:noFill/>
            <a:miter lim="800000"/>
          </a:ln>
        </p:spPr>
        <p:txBody>
          <a:bodyPr wrap="square">
            <a:spAutoFit/>
          </a:bodyPr>
          <a:lstStyle/>
          <a:p>
            <a:pPr eaLnBrk="1" fontAlgn="auto" hangingPunct="1">
              <a:spcBef>
                <a:spcPts val="0"/>
              </a:spcBef>
              <a:spcAft>
                <a:spcPts val="0"/>
              </a:spcAft>
              <a:defRPr/>
            </a:pPr>
            <a:r>
              <a:rPr lang="en-US" altLang="zh-CN" sz="2000" b="1">
                <a:solidFill>
                  <a:srgbClr val="10FBFE"/>
                </a:solidFill>
                <a:latin typeface="Helvetica" panose="020B0604020202030204" pitchFamily="34" charset="0"/>
                <a:ea typeface="微软雅黑" panose="020B0503020204020204" charset="-122"/>
                <a:sym typeface="+mn-ea"/>
              </a:rPr>
              <a:t>- Tại máy gateway MAC address của Victim đã bị gán bằng MAC của attacker </a:t>
            </a:r>
          </a:p>
        </p:txBody>
      </p:sp>
      <p:sp>
        <p:nvSpPr>
          <p:cNvPr id="11" name="文本框 7">
            <a:extLst>
              <a:ext uri="{FF2B5EF4-FFF2-40B4-BE49-F238E27FC236}">
                <a16:creationId xmlns:a16="http://schemas.microsoft.com/office/drawing/2014/main" id="{F72B7648-BA93-455E-8B3F-0354EA3A6E3B}"/>
              </a:ext>
            </a:extLst>
          </p:cNvPr>
          <p:cNvSpPr txBox="1">
            <a:spLocks noChangeArrowheads="1"/>
          </p:cNvSpPr>
          <p:nvPr/>
        </p:nvSpPr>
        <p:spPr bwMode="auto">
          <a:xfrm>
            <a:off x="657279" y="4202797"/>
            <a:ext cx="10892795" cy="400110"/>
          </a:xfrm>
          <a:prstGeom prst="rect">
            <a:avLst/>
          </a:prstGeom>
          <a:noFill/>
          <a:ln w="9525">
            <a:noFill/>
            <a:miter lim="800000"/>
          </a:ln>
        </p:spPr>
        <p:txBody>
          <a:bodyPr wrap="square">
            <a:spAutoFit/>
          </a:bodyPr>
          <a:lstStyle/>
          <a:p>
            <a:pPr eaLnBrk="1" fontAlgn="auto" hangingPunct="1">
              <a:spcBef>
                <a:spcPts val="0"/>
              </a:spcBef>
              <a:spcAft>
                <a:spcPts val="0"/>
              </a:spcAft>
              <a:defRPr/>
            </a:pPr>
            <a:r>
              <a:rPr lang="en-US" altLang="zh-CN" sz="2000" b="1">
                <a:solidFill>
                  <a:srgbClr val="10FBFE"/>
                </a:solidFill>
                <a:latin typeface="Helvetica" panose="020B0604020202030204" pitchFamily="34" charset="0"/>
                <a:ea typeface="微软雅黑" panose="020B0503020204020204" charset="-122"/>
                <a:sym typeface="+mn-ea"/>
              </a:rPr>
              <a:t>- Tại máy Victim MAC address của Gateway đã bị gán bằng MAC của attacker </a:t>
            </a:r>
          </a:p>
        </p:txBody>
      </p:sp>
      <p:pic>
        <p:nvPicPr>
          <p:cNvPr id="7" name="Picture 6">
            <a:extLst>
              <a:ext uri="{FF2B5EF4-FFF2-40B4-BE49-F238E27FC236}">
                <a16:creationId xmlns:a16="http://schemas.microsoft.com/office/drawing/2014/main" id="{89D1C557-3FA7-4E80-A287-0FB5A42886CB}"/>
              </a:ext>
            </a:extLst>
          </p:cNvPr>
          <p:cNvPicPr>
            <a:picLocks noChangeAspect="1"/>
          </p:cNvPicPr>
          <p:nvPr/>
        </p:nvPicPr>
        <p:blipFill>
          <a:blip r:embed="rId4"/>
          <a:stretch>
            <a:fillRect/>
          </a:stretch>
        </p:blipFill>
        <p:spPr>
          <a:xfrm>
            <a:off x="2226947" y="4764542"/>
            <a:ext cx="7738105" cy="1730745"/>
          </a:xfrm>
          <a:prstGeom prst="rect">
            <a:avLst/>
          </a:prstGeom>
        </p:spPr>
      </p:pic>
    </p:spTree>
    <p:extLst>
      <p:ext uri="{BB962C8B-B14F-4D97-AF65-F5344CB8AC3E}">
        <p14:creationId xmlns:p14="http://schemas.microsoft.com/office/powerpoint/2010/main" val="415541894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8"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270152"/>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Kịch bản 2: Tấn công Scan Port</a:t>
            </a:r>
            <a:endParaRPr lang="zh-CN" altLang="en-US" sz="2000" b="1" dirty="0">
              <a:solidFill>
                <a:schemeClr val="bg1"/>
              </a:solidFill>
              <a:latin typeface="Helvetica" panose="020B0604020202030204" pitchFamily="34" charset="0"/>
            </a:endParaRPr>
          </a:p>
        </p:txBody>
      </p:sp>
      <p:sp>
        <p:nvSpPr>
          <p:cNvPr id="17" name="文本框 7">
            <a:extLst>
              <a:ext uri="{FF2B5EF4-FFF2-40B4-BE49-F238E27FC236}">
                <a16:creationId xmlns:a16="http://schemas.microsoft.com/office/drawing/2014/main" id="{324F7F2D-EA2D-45E0-9546-DAEBED7D367F}"/>
              </a:ext>
            </a:extLst>
          </p:cNvPr>
          <p:cNvSpPr txBox="1">
            <a:spLocks noChangeArrowheads="1"/>
          </p:cNvSpPr>
          <p:nvPr/>
        </p:nvSpPr>
        <p:spPr bwMode="auto">
          <a:xfrm>
            <a:off x="657279" y="1999259"/>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endParaRPr lang="zh-CN" altLang="en-US" sz="2000" b="1" dirty="0">
              <a:solidFill>
                <a:schemeClr val="bg1"/>
              </a:solidFill>
              <a:latin typeface="Helvetica" panose="020B0604020202030204" pitchFamily="34" charset="0"/>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657278" y="1999259"/>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Attacker (KaliLinux): IP (192.168.133.145)</a:t>
            </a:r>
            <a:endParaRPr lang="zh-CN" altLang="en-US" sz="2000" b="1" dirty="0">
              <a:solidFill>
                <a:schemeClr val="bg1"/>
              </a:solidFill>
              <a:latin typeface="Helvetica" panose="020B0604020202030204" pitchFamily="34" charset="0"/>
            </a:endParaRPr>
          </a:p>
        </p:txBody>
      </p:sp>
      <p:sp>
        <p:nvSpPr>
          <p:cNvPr id="19" name="文本框 7">
            <a:extLst>
              <a:ext uri="{FF2B5EF4-FFF2-40B4-BE49-F238E27FC236}">
                <a16:creationId xmlns:a16="http://schemas.microsoft.com/office/drawing/2014/main" id="{E3F43CA8-48EC-414B-A0C8-E02690AEEFD9}"/>
              </a:ext>
            </a:extLst>
          </p:cNvPr>
          <p:cNvSpPr txBox="1">
            <a:spLocks noChangeArrowheads="1"/>
          </p:cNvSpPr>
          <p:nvPr/>
        </p:nvSpPr>
        <p:spPr bwMode="auto">
          <a:xfrm>
            <a:off x="657277" y="2588026"/>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Victim (Owasp Server): IP (192.168.133.142)</a:t>
            </a:r>
            <a:endParaRPr lang="zh-CN" altLang="en-US" sz="2000" b="1" dirty="0">
              <a:solidFill>
                <a:schemeClr val="bg1"/>
              </a:solidFill>
              <a:latin typeface="Helvetica" panose="020B0604020202030204" pitchFamily="34" charset="0"/>
            </a:endParaRPr>
          </a:p>
        </p:txBody>
      </p:sp>
      <p:pic>
        <p:nvPicPr>
          <p:cNvPr id="5" name="Picture 4">
            <a:extLst>
              <a:ext uri="{FF2B5EF4-FFF2-40B4-BE49-F238E27FC236}">
                <a16:creationId xmlns:a16="http://schemas.microsoft.com/office/drawing/2014/main" id="{AE196697-FD5B-4645-AAA3-DB0C9EAEF8CC}"/>
              </a:ext>
            </a:extLst>
          </p:cNvPr>
          <p:cNvPicPr>
            <a:picLocks noChangeAspect="1"/>
          </p:cNvPicPr>
          <p:nvPr/>
        </p:nvPicPr>
        <p:blipFill>
          <a:blip r:embed="rId3"/>
          <a:stretch>
            <a:fillRect/>
          </a:stretch>
        </p:blipFill>
        <p:spPr>
          <a:xfrm>
            <a:off x="3657259" y="3139625"/>
            <a:ext cx="4877481" cy="3524742"/>
          </a:xfrm>
          <a:prstGeom prst="rect">
            <a:avLst/>
          </a:prstGeom>
        </p:spPr>
      </p:pic>
    </p:spTree>
    <p:extLst>
      <p:ext uri="{BB962C8B-B14F-4D97-AF65-F5344CB8AC3E}">
        <p14:creationId xmlns:p14="http://schemas.microsoft.com/office/powerpoint/2010/main" val="196029711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4" y="481330"/>
            <a:ext cx="9979961"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 / Tấn công Scan Port</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593352" y="1009846"/>
            <a:ext cx="3593637"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Cài đặt kiểm thử</a:t>
            </a:r>
          </a:p>
        </p:txBody>
      </p:sp>
      <p:sp>
        <p:nvSpPr>
          <p:cNvPr id="11" name="文本框 7">
            <a:extLst>
              <a:ext uri="{FF2B5EF4-FFF2-40B4-BE49-F238E27FC236}">
                <a16:creationId xmlns:a16="http://schemas.microsoft.com/office/drawing/2014/main" id="{F72B7648-BA93-455E-8B3F-0354EA3A6E3B}"/>
              </a:ext>
            </a:extLst>
          </p:cNvPr>
          <p:cNvSpPr txBox="1">
            <a:spLocks noChangeArrowheads="1"/>
          </p:cNvSpPr>
          <p:nvPr/>
        </p:nvSpPr>
        <p:spPr bwMode="auto">
          <a:xfrm>
            <a:off x="657279" y="3534416"/>
            <a:ext cx="10892795"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Kết quả tấn công: Có 6 port đang mở với các dịch vụ khác nhau:</a:t>
            </a:r>
          </a:p>
        </p:txBody>
      </p:sp>
      <p:pic>
        <p:nvPicPr>
          <p:cNvPr id="8" name="Picture 7">
            <a:extLst>
              <a:ext uri="{FF2B5EF4-FFF2-40B4-BE49-F238E27FC236}">
                <a16:creationId xmlns:a16="http://schemas.microsoft.com/office/drawing/2014/main" id="{DCF040F8-A574-43C2-99F7-0F683B6D9C74}"/>
              </a:ext>
            </a:extLst>
          </p:cNvPr>
          <p:cNvPicPr>
            <a:picLocks noChangeAspect="1"/>
          </p:cNvPicPr>
          <p:nvPr/>
        </p:nvPicPr>
        <p:blipFill>
          <a:blip r:embed="rId3"/>
          <a:stretch>
            <a:fillRect/>
          </a:stretch>
        </p:blipFill>
        <p:spPr>
          <a:xfrm>
            <a:off x="3069664" y="1416424"/>
            <a:ext cx="5986798" cy="2086890"/>
          </a:xfrm>
          <a:prstGeom prst="rect">
            <a:avLst/>
          </a:prstGeom>
        </p:spPr>
      </p:pic>
      <p:pic>
        <p:nvPicPr>
          <p:cNvPr id="9" name="Picture 8">
            <a:extLst>
              <a:ext uri="{FF2B5EF4-FFF2-40B4-BE49-F238E27FC236}">
                <a16:creationId xmlns:a16="http://schemas.microsoft.com/office/drawing/2014/main" id="{A1B9F227-BC12-4DD9-AE57-22EEE5925293}"/>
              </a:ext>
            </a:extLst>
          </p:cNvPr>
          <p:cNvPicPr>
            <a:picLocks noChangeAspect="1"/>
          </p:cNvPicPr>
          <p:nvPr/>
        </p:nvPicPr>
        <p:blipFill>
          <a:blip r:embed="rId4"/>
          <a:stretch>
            <a:fillRect/>
          </a:stretch>
        </p:blipFill>
        <p:spPr>
          <a:xfrm>
            <a:off x="2911394" y="3973487"/>
            <a:ext cx="6369212" cy="2781460"/>
          </a:xfrm>
          <a:prstGeom prst="rect">
            <a:avLst/>
          </a:prstGeom>
        </p:spPr>
      </p:pic>
    </p:spTree>
    <p:extLst>
      <p:ext uri="{BB962C8B-B14F-4D97-AF65-F5344CB8AC3E}">
        <p14:creationId xmlns:p14="http://schemas.microsoft.com/office/powerpoint/2010/main" val="108605587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8"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5" y="481330"/>
            <a:ext cx="8616382" cy="400110"/>
          </a:xfrm>
          <a:prstGeom prst="rect">
            <a:avLst/>
          </a:prstGeom>
          <a:noFill/>
        </p:spPr>
        <p:txBody>
          <a:bodyPr wrap="square" rtlCol="0">
            <a:spAutoFit/>
          </a:bodyPr>
          <a:lstStyle/>
          <a:p>
            <a:r>
              <a:rPr lang="en-US" altLang="zh-CN" sz="2000" b="1">
                <a:solidFill>
                  <a:srgbClr val="10FBFE"/>
                </a:solidFill>
                <a:latin typeface="Helvetica" panose="020B0604020202030204" pitchFamily="34" charset="0"/>
                <a:ea typeface="微软雅黑" panose="020B0503020204020204" charset="-122"/>
              </a:rPr>
              <a:t>CÀI ĐẶT HỆ THỐNG VÀ THỬ NGHIỆM / Thử nghiệm</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3" name="文本框 7">
            <a:extLst>
              <a:ext uri="{FF2B5EF4-FFF2-40B4-BE49-F238E27FC236}">
                <a16:creationId xmlns:a16="http://schemas.microsoft.com/office/drawing/2014/main" id="{B9C41E51-B3A7-4155-A436-24385A45FE2B}"/>
              </a:ext>
            </a:extLst>
          </p:cNvPr>
          <p:cNvSpPr txBox="1">
            <a:spLocks noChangeArrowheads="1"/>
          </p:cNvSpPr>
          <p:nvPr/>
        </p:nvSpPr>
        <p:spPr bwMode="auto">
          <a:xfrm>
            <a:off x="657279" y="1270152"/>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Kịch bản 3: Tấn công SYN Flooding</a:t>
            </a:r>
            <a:endParaRPr lang="zh-CN" altLang="en-US" sz="2000" b="1" dirty="0">
              <a:solidFill>
                <a:schemeClr val="bg1"/>
              </a:solidFill>
              <a:latin typeface="Helvetica" panose="020B0604020202030204" pitchFamily="34" charset="0"/>
            </a:endParaRPr>
          </a:p>
        </p:txBody>
      </p:sp>
      <p:sp>
        <p:nvSpPr>
          <p:cNvPr id="17" name="文本框 7">
            <a:extLst>
              <a:ext uri="{FF2B5EF4-FFF2-40B4-BE49-F238E27FC236}">
                <a16:creationId xmlns:a16="http://schemas.microsoft.com/office/drawing/2014/main" id="{324F7F2D-EA2D-45E0-9546-DAEBED7D367F}"/>
              </a:ext>
            </a:extLst>
          </p:cNvPr>
          <p:cNvSpPr txBox="1">
            <a:spLocks noChangeArrowheads="1"/>
          </p:cNvSpPr>
          <p:nvPr/>
        </p:nvSpPr>
        <p:spPr bwMode="auto">
          <a:xfrm>
            <a:off x="657279" y="1999259"/>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endParaRPr lang="zh-CN" altLang="en-US" sz="2000" b="1" dirty="0">
              <a:solidFill>
                <a:schemeClr val="bg1"/>
              </a:solidFill>
              <a:latin typeface="Helvetica" panose="020B0604020202030204" pitchFamily="34" charset="0"/>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657278" y="1999259"/>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Attacker (KaliLinux): IP (192.168.133.145)</a:t>
            </a:r>
            <a:endParaRPr lang="zh-CN" altLang="en-US" sz="2000" b="1" dirty="0">
              <a:solidFill>
                <a:schemeClr val="bg1"/>
              </a:solidFill>
              <a:latin typeface="Helvetica" panose="020B0604020202030204" pitchFamily="34" charset="0"/>
            </a:endParaRPr>
          </a:p>
        </p:txBody>
      </p:sp>
      <p:sp>
        <p:nvSpPr>
          <p:cNvPr id="19" name="文本框 7">
            <a:extLst>
              <a:ext uri="{FF2B5EF4-FFF2-40B4-BE49-F238E27FC236}">
                <a16:creationId xmlns:a16="http://schemas.microsoft.com/office/drawing/2014/main" id="{E3F43CA8-48EC-414B-A0C8-E02690AEEFD9}"/>
              </a:ext>
            </a:extLst>
          </p:cNvPr>
          <p:cNvSpPr txBox="1">
            <a:spLocks noChangeArrowheads="1"/>
          </p:cNvSpPr>
          <p:nvPr/>
        </p:nvSpPr>
        <p:spPr bwMode="auto">
          <a:xfrm>
            <a:off x="657277" y="2588026"/>
            <a:ext cx="9032153"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000" b="1">
                <a:solidFill>
                  <a:srgbClr val="10FBFE"/>
                </a:solidFill>
                <a:latin typeface="Helvetica" panose="020B0604020202030204" pitchFamily="34" charset="0"/>
                <a:ea typeface="微软雅黑" panose="020B0503020204020204" charset="-122"/>
                <a:sym typeface="+mn-ea"/>
              </a:rPr>
              <a:t>Victim (Owasp Server): IP (192.168.133.142)</a:t>
            </a:r>
            <a:endParaRPr lang="zh-CN" altLang="en-US" sz="2000" b="1" dirty="0">
              <a:solidFill>
                <a:schemeClr val="bg1"/>
              </a:solidFill>
              <a:latin typeface="Helvetica" panose="020B0604020202030204" pitchFamily="34" charset="0"/>
            </a:endParaRPr>
          </a:p>
        </p:txBody>
      </p:sp>
      <p:pic>
        <p:nvPicPr>
          <p:cNvPr id="5" name="Picture 4">
            <a:extLst>
              <a:ext uri="{FF2B5EF4-FFF2-40B4-BE49-F238E27FC236}">
                <a16:creationId xmlns:a16="http://schemas.microsoft.com/office/drawing/2014/main" id="{AE196697-FD5B-4645-AAA3-DB0C9EAEF8CC}"/>
              </a:ext>
            </a:extLst>
          </p:cNvPr>
          <p:cNvPicPr>
            <a:picLocks noChangeAspect="1"/>
          </p:cNvPicPr>
          <p:nvPr/>
        </p:nvPicPr>
        <p:blipFill>
          <a:blip r:embed="rId3"/>
          <a:stretch>
            <a:fillRect/>
          </a:stretch>
        </p:blipFill>
        <p:spPr>
          <a:xfrm>
            <a:off x="3657259" y="3139625"/>
            <a:ext cx="4877481" cy="3524742"/>
          </a:xfrm>
          <a:prstGeom prst="rect">
            <a:avLst/>
          </a:prstGeom>
        </p:spPr>
      </p:pic>
    </p:spTree>
    <p:extLst>
      <p:ext uri="{BB962C8B-B14F-4D97-AF65-F5344CB8AC3E}">
        <p14:creationId xmlns:p14="http://schemas.microsoft.com/office/powerpoint/2010/main" val="39775309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7"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4</a:t>
              </a:r>
            </a:p>
          </p:txBody>
        </p:sp>
      </p:grpSp>
      <p:sp>
        <p:nvSpPr>
          <p:cNvPr id="264" name="文本框 263"/>
          <p:cNvSpPr txBox="1"/>
          <p:nvPr/>
        </p:nvSpPr>
        <p:spPr>
          <a:xfrm>
            <a:off x="960754" y="481330"/>
            <a:ext cx="9979961" cy="40011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CÀI ĐẶT HỆ THỐNG VÀ THỬ NGHIỆM / </a:t>
            </a:r>
            <a:r>
              <a:rPr lang="en-US" altLang="zh-CN" sz="2000" b="1" dirty="0" err="1">
                <a:solidFill>
                  <a:srgbClr val="10FBFE"/>
                </a:solidFill>
                <a:latin typeface="Helvetica" panose="020B0604020202030204" pitchFamily="34" charset="0"/>
                <a:ea typeface="微软雅黑" panose="020B0503020204020204" charset="-122"/>
              </a:rPr>
              <a:t>Thử</a:t>
            </a:r>
            <a:r>
              <a:rPr lang="en-US" altLang="zh-CN" sz="2000" b="1" dirty="0">
                <a:solidFill>
                  <a:srgbClr val="10FBFE"/>
                </a:solidFill>
                <a:latin typeface="Helvetica" panose="020B0604020202030204" pitchFamily="34" charset="0"/>
                <a:ea typeface="微软雅黑" panose="020B0503020204020204" charset="-122"/>
              </a:rPr>
              <a:t> </a:t>
            </a:r>
            <a:r>
              <a:rPr lang="en-US" altLang="zh-CN" sz="2000" b="1" dirty="0" err="1">
                <a:solidFill>
                  <a:srgbClr val="10FBFE"/>
                </a:solidFill>
                <a:latin typeface="Helvetica" panose="020B0604020202030204" pitchFamily="34" charset="0"/>
                <a:ea typeface="微软雅黑" panose="020B0503020204020204" charset="-122"/>
              </a:rPr>
              <a:t>nghiệm</a:t>
            </a:r>
            <a:r>
              <a:rPr lang="en-US" altLang="zh-CN" sz="2000" b="1" dirty="0">
                <a:solidFill>
                  <a:srgbClr val="10FBFE"/>
                </a:solidFill>
                <a:latin typeface="Helvetica" panose="020B0604020202030204" pitchFamily="34" charset="0"/>
                <a:ea typeface="微软雅黑" panose="020B0503020204020204" charset="-122"/>
              </a:rPr>
              <a:t> / </a:t>
            </a:r>
            <a:r>
              <a:rPr lang="en-US" altLang="zh-CN" sz="2000" b="1" dirty="0" err="1">
                <a:solidFill>
                  <a:srgbClr val="10FBFE"/>
                </a:solidFill>
                <a:latin typeface="Helvetica" panose="020B0604020202030204" pitchFamily="34" charset="0"/>
                <a:ea typeface="微软雅黑" panose="020B0503020204020204" charset="-122"/>
              </a:rPr>
              <a:t>Tấn</a:t>
            </a:r>
            <a:r>
              <a:rPr lang="en-US" altLang="zh-CN" sz="2000" b="1" dirty="0">
                <a:solidFill>
                  <a:srgbClr val="10FBFE"/>
                </a:solidFill>
                <a:latin typeface="Helvetica" panose="020B0604020202030204" pitchFamily="34" charset="0"/>
                <a:ea typeface="微软雅黑" panose="020B0503020204020204" charset="-122"/>
              </a:rPr>
              <a:t> </a:t>
            </a:r>
            <a:r>
              <a:rPr lang="en-US" altLang="zh-CN" sz="2000" b="1" dirty="0" err="1">
                <a:solidFill>
                  <a:srgbClr val="10FBFE"/>
                </a:solidFill>
                <a:latin typeface="Helvetica" panose="020B0604020202030204" pitchFamily="34" charset="0"/>
                <a:ea typeface="微软雅黑" panose="020B0503020204020204" charset="-122"/>
              </a:rPr>
              <a:t>công</a:t>
            </a:r>
            <a:r>
              <a:rPr lang="en-US" altLang="zh-CN" sz="2000" b="1" dirty="0">
                <a:solidFill>
                  <a:srgbClr val="10FBFE"/>
                </a:solidFill>
                <a:latin typeface="Helvetica" panose="020B0604020202030204" pitchFamily="34" charset="0"/>
                <a:ea typeface="微软雅黑" panose="020B0503020204020204" charset="-122"/>
              </a:rPr>
              <a:t> Syn Flood</a:t>
            </a:r>
            <a:endParaRPr lang="zh-CN" altLang="en-US" sz="2000" b="1" dirty="0">
              <a:solidFill>
                <a:srgbClr val="10FBFE"/>
              </a:solidFill>
              <a:latin typeface="Helvetica" panose="020B0604020202030204" pitchFamily="34" charset="0"/>
              <a:ea typeface="微软雅黑" panose="020B0503020204020204" charset="-122"/>
              <a:sym typeface="+mn-ea"/>
            </a:endParaRPr>
          </a:p>
        </p:txBody>
      </p:sp>
      <p:sp>
        <p:nvSpPr>
          <p:cNvPr id="17" name="文本框 7">
            <a:extLst>
              <a:ext uri="{FF2B5EF4-FFF2-40B4-BE49-F238E27FC236}">
                <a16:creationId xmlns:a16="http://schemas.microsoft.com/office/drawing/2014/main" id="{324F7F2D-EA2D-45E0-9546-DAEBED7D367F}"/>
              </a:ext>
            </a:extLst>
          </p:cNvPr>
          <p:cNvSpPr txBox="1">
            <a:spLocks noChangeArrowheads="1"/>
          </p:cNvSpPr>
          <p:nvPr/>
        </p:nvSpPr>
        <p:spPr bwMode="auto">
          <a:xfrm>
            <a:off x="593353" y="1294681"/>
            <a:ext cx="5225394"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endParaRPr lang="zh-CN" altLang="en-US" sz="2000" b="1" dirty="0">
              <a:solidFill>
                <a:schemeClr val="bg1"/>
              </a:solidFill>
              <a:latin typeface="Helvetica" panose="020B0604020202030204" pitchFamily="34" charset="0"/>
            </a:endParaRPr>
          </a:p>
        </p:txBody>
      </p:sp>
      <p:sp>
        <p:nvSpPr>
          <p:cNvPr id="18" name="文本框 7">
            <a:extLst>
              <a:ext uri="{FF2B5EF4-FFF2-40B4-BE49-F238E27FC236}">
                <a16:creationId xmlns:a16="http://schemas.microsoft.com/office/drawing/2014/main" id="{4974F45B-896A-4EF0-9A05-0BA76054E5FD}"/>
              </a:ext>
            </a:extLst>
          </p:cNvPr>
          <p:cNvSpPr txBox="1">
            <a:spLocks noChangeArrowheads="1"/>
          </p:cNvSpPr>
          <p:nvPr/>
        </p:nvSpPr>
        <p:spPr bwMode="auto">
          <a:xfrm>
            <a:off x="593353" y="1016717"/>
            <a:ext cx="3593637"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Cài đặt kiểm thử</a:t>
            </a:r>
          </a:p>
        </p:txBody>
      </p:sp>
      <p:sp>
        <p:nvSpPr>
          <p:cNvPr id="11" name="文本框 7">
            <a:extLst>
              <a:ext uri="{FF2B5EF4-FFF2-40B4-BE49-F238E27FC236}">
                <a16:creationId xmlns:a16="http://schemas.microsoft.com/office/drawing/2014/main" id="{F72B7648-BA93-455E-8B3F-0354EA3A6E3B}"/>
              </a:ext>
            </a:extLst>
          </p:cNvPr>
          <p:cNvSpPr txBox="1">
            <a:spLocks noChangeArrowheads="1"/>
          </p:cNvSpPr>
          <p:nvPr/>
        </p:nvSpPr>
        <p:spPr bwMode="auto">
          <a:xfrm>
            <a:off x="657279" y="3534416"/>
            <a:ext cx="10892795" cy="400110"/>
          </a:xfrm>
          <a:prstGeom prst="rect">
            <a:avLst/>
          </a:prstGeom>
          <a:noFill/>
          <a:ln w="9525">
            <a:noFill/>
            <a:miter lim="800000"/>
          </a:ln>
        </p:spPr>
        <p:txBody>
          <a:bodyPr wrap="square">
            <a:spAutoFit/>
          </a:bodyPr>
          <a:lstStyle/>
          <a:p>
            <a:pPr marL="342900" indent="-342900" eaLnBrk="1" fontAlgn="auto" hangingPunct="1">
              <a:spcBef>
                <a:spcPts val="0"/>
              </a:spcBef>
              <a:spcAft>
                <a:spcPts val="0"/>
              </a:spcAft>
              <a:buFont typeface="Wingdings" panose="05000000000000000000" pitchFamily="2" charset="2"/>
              <a:buChar char="Ø"/>
              <a:defRPr/>
            </a:pPr>
            <a:r>
              <a:rPr lang="en-US" altLang="zh-CN" sz="2000" b="1">
                <a:solidFill>
                  <a:srgbClr val="10FBFE"/>
                </a:solidFill>
                <a:latin typeface="Helvetica" panose="020B0604020202030204" pitchFamily="34" charset="0"/>
                <a:ea typeface="微软雅黑" panose="020B0503020204020204" charset="-122"/>
                <a:sym typeface="+mn-ea"/>
              </a:rPr>
              <a:t>Kết quả tấn công:</a:t>
            </a:r>
          </a:p>
        </p:txBody>
      </p:sp>
      <p:pic>
        <p:nvPicPr>
          <p:cNvPr id="5" name="Picture 4">
            <a:extLst>
              <a:ext uri="{FF2B5EF4-FFF2-40B4-BE49-F238E27FC236}">
                <a16:creationId xmlns:a16="http://schemas.microsoft.com/office/drawing/2014/main" id="{47840AF6-C844-420E-8AE2-E72BEC44A7DC}"/>
              </a:ext>
            </a:extLst>
          </p:cNvPr>
          <p:cNvPicPr>
            <a:picLocks noChangeAspect="1"/>
          </p:cNvPicPr>
          <p:nvPr/>
        </p:nvPicPr>
        <p:blipFill>
          <a:blip r:embed="rId3"/>
          <a:stretch>
            <a:fillRect/>
          </a:stretch>
        </p:blipFill>
        <p:spPr>
          <a:xfrm>
            <a:off x="2864783" y="1416827"/>
            <a:ext cx="6485114" cy="2117589"/>
          </a:xfrm>
          <a:prstGeom prst="rect">
            <a:avLst/>
          </a:prstGeom>
        </p:spPr>
      </p:pic>
      <p:pic>
        <p:nvPicPr>
          <p:cNvPr id="6" name="Picture 5">
            <a:extLst>
              <a:ext uri="{FF2B5EF4-FFF2-40B4-BE49-F238E27FC236}">
                <a16:creationId xmlns:a16="http://schemas.microsoft.com/office/drawing/2014/main" id="{81A05B27-1BFB-4888-9E96-BD82500A4141}"/>
              </a:ext>
            </a:extLst>
          </p:cNvPr>
          <p:cNvPicPr>
            <a:picLocks noChangeAspect="1"/>
          </p:cNvPicPr>
          <p:nvPr/>
        </p:nvPicPr>
        <p:blipFill>
          <a:blip r:embed="rId4"/>
          <a:stretch>
            <a:fillRect/>
          </a:stretch>
        </p:blipFill>
        <p:spPr>
          <a:xfrm>
            <a:off x="2864783" y="3962767"/>
            <a:ext cx="6462434" cy="2800200"/>
          </a:xfrm>
          <a:prstGeom prst="rect">
            <a:avLst/>
          </a:prstGeom>
        </p:spPr>
      </p:pic>
    </p:spTree>
    <p:extLst>
      <p:ext uri="{BB962C8B-B14F-4D97-AF65-F5344CB8AC3E}">
        <p14:creationId xmlns:p14="http://schemas.microsoft.com/office/powerpoint/2010/main" val="191142250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96704" y="2713632"/>
            <a:ext cx="5600382" cy="1200329"/>
          </a:xfrm>
          <a:prstGeom prst="rect">
            <a:avLst/>
          </a:prstGeom>
          <a:noFill/>
        </p:spPr>
        <p:txBody>
          <a:bodyPr wrap="square" rtlCol="0">
            <a:spAutoFit/>
          </a:bodyPr>
          <a:lstStyle/>
          <a:p>
            <a:pPr algn="r"/>
            <a:r>
              <a:rPr lang="en-US" altLang="zh-CN" sz="7200">
                <a:solidFill>
                  <a:srgbClr val="6AE7FF"/>
                </a:solidFill>
              </a:rPr>
              <a:t>CHƯƠNG 01</a:t>
            </a:r>
            <a:endParaRPr lang="en-US" altLang="zh-CN" sz="7200" dirty="0">
              <a:solidFill>
                <a:srgbClr val="6AE7FF"/>
              </a:solidFill>
            </a:endParaRPr>
          </a:p>
        </p:txBody>
      </p:sp>
      <p:sp>
        <p:nvSpPr>
          <p:cNvPr id="4" name="文本框 3"/>
          <p:cNvSpPr txBox="1"/>
          <p:nvPr/>
        </p:nvSpPr>
        <p:spPr>
          <a:xfrm>
            <a:off x="6096000" y="2728416"/>
            <a:ext cx="5919289" cy="1446550"/>
          </a:xfrm>
          <a:prstGeom prst="rect">
            <a:avLst/>
          </a:prstGeom>
          <a:noFill/>
        </p:spPr>
        <p:txBody>
          <a:bodyPr wrap="square" rtlCol="0">
            <a:spAutoFit/>
          </a:bodyPr>
          <a:lstStyle/>
          <a:p>
            <a:pPr algn="l"/>
            <a:r>
              <a:rPr lang="en-US" altLang="zh-CN" sz="4400">
                <a:solidFill>
                  <a:srgbClr val="10FBFE"/>
                </a:solidFill>
                <a:latin typeface="Helvetica" panose="020B0604020202030204" pitchFamily="34" charset="0"/>
                <a:ea typeface="微软雅黑" panose="020B0503020204020204" charset="-122"/>
              </a:rPr>
              <a:t>TỔNG QUAN VỀ HỆ THỐNG KIỂM THỬ</a:t>
            </a:r>
            <a:endParaRPr lang="zh-CN" altLang="en-US" sz="4400" dirty="0">
              <a:solidFill>
                <a:srgbClr val="10FBFE"/>
              </a:solidFill>
              <a:latin typeface="Helvetica" panose="020B0604020202030204" pitchFamily="34" charset="0"/>
              <a:ea typeface="微软雅黑" panose="020B0503020204020204" charset="-122"/>
            </a:endParaRPr>
          </a:p>
        </p:txBody>
      </p:sp>
      <p:sp>
        <p:nvSpPr>
          <p:cNvPr id="10" name="文本框 6">
            <a:extLst>
              <a:ext uri="{FF2B5EF4-FFF2-40B4-BE49-F238E27FC236}">
                <a16:creationId xmlns:a16="http://schemas.microsoft.com/office/drawing/2014/main" id="{7FD39874-6B92-4ACC-A90D-26F3FC92F46E}"/>
              </a:ext>
            </a:extLst>
          </p:cNvPr>
          <p:cNvSpPr txBox="1"/>
          <p:nvPr/>
        </p:nvSpPr>
        <p:spPr>
          <a:xfrm>
            <a:off x="996277" y="5600700"/>
            <a:ext cx="10199445" cy="707886"/>
          </a:xfrm>
          <a:prstGeom prst="rect">
            <a:avLst/>
          </a:prstGeom>
          <a:noFill/>
        </p:spPr>
        <p:txBody>
          <a:bodyPr wrap="square" rtlCol="0">
            <a:spAutoFit/>
          </a:bodyPr>
          <a:lstStyle/>
          <a:p>
            <a:pPr algn="ctr"/>
            <a:r>
              <a:rPr lang="en-US" altLang="zh-CN" sz="4000">
                <a:solidFill>
                  <a:srgbClr val="10FBFE"/>
                </a:solidFill>
                <a:latin typeface="Helvetica" panose="020B0604020202030204" pitchFamily="34" charset="0"/>
                <a:ea typeface="微软雅黑" panose="020B0503020204020204" charset="-122"/>
              </a:rPr>
              <a:t>Vậy hệ thống kiểm thử là gì?</a:t>
            </a:r>
            <a:endParaRPr lang="zh-CN" altLang="en-US" sz="40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392773968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11" name="文本框 10"/>
          <p:cNvSpPr txBox="1"/>
          <p:nvPr/>
        </p:nvSpPr>
        <p:spPr>
          <a:xfrm>
            <a:off x="6374848" y="2860495"/>
            <a:ext cx="5478145" cy="1106805"/>
          </a:xfrm>
          <a:prstGeom prst="rect">
            <a:avLst/>
          </a:prstGeom>
          <a:noFill/>
          <a:effectLst/>
        </p:spPr>
        <p:txBody>
          <a:bodyPr wrap="square" rtlCol="0">
            <a:spAutoFit/>
          </a:bodyPr>
          <a:lstStyle/>
          <a:p>
            <a:pPr algn="r"/>
            <a:r>
              <a:rPr lang="en-US" sz="6600" b="1" dirty="0">
                <a:solidFill>
                  <a:srgbClr val="6AE7FF"/>
                </a:solidFill>
                <a:effectLst/>
                <a:latin typeface="Helvetica" panose="020B0604020202030204" pitchFamily="34" charset="0"/>
                <a:ea typeface="微软雅黑" panose="020B0503020204020204" charset="-122"/>
              </a:rPr>
              <a:t>THANK YOU</a:t>
            </a:r>
          </a:p>
        </p:txBody>
      </p:sp>
      <p:sp>
        <p:nvSpPr>
          <p:cNvPr id="19" name="矩形 18"/>
          <p:cNvSpPr/>
          <p:nvPr/>
        </p:nvSpPr>
        <p:spPr>
          <a:xfrm>
            <a:off x="6809105" y="3572510"/>
            <a:ext cx="4447540" cy="335156"/>
          </a:xfrm>
          <a:prstGeom prst="rect">
            <a:avLst/>
          </a:prstGeom>
        </p:spPr>
        <p:txBody>
          <a:bodyPr wrap="square">
            <a:spAutoFit/>
          </a:bodyPr>
          <a:lstStyle/>
          <a:p>
            <a:pPr algn="r">
              <a:lnSpc>
                <a:spcPct val="150000"/>
              </a:lnSpc>
            </a:pPr>
            <a:r>
              <a:rPr sz="1200" dirty="0">
                <a:solidFill>
                  <a:srgbClr val="6AE7FF"/>
                </a:solidFill>
                <a:latin typeface="Helvetica" panose="020B0604020202030204" pitchFamily="34" charset="0"/>
                <a:ea typeface="微软雅黑" panose="020B0503020204020204" charset="-122"/>
                <a:cs typeface="+mn-ea"/>
                <a:sym typeface="+mn-lt"/>
              </a:rPr>
              <a:t>.</a:t>
            </a:r>
            <a:endParaRPr lang="zh-CN" sz="1200" dirty="0">
              <a:solidFill>
                <a:srgbClr val="6AE7FF"/>
              </a:solidFill>
              <a:latin typeface="Helvetica" panose="020B0604020202030204" pitchFamily="34" charset="0"/>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899"/>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96704" y="2713632"/>
            <a:ext cx="5600382" cy="1200329"/>
          </a:xfrm>
          <a:prstGeom prst="rect">
            <a:avLst/>
          </a:prstGeom>
          <a:noFill/>
        </p:spPr>
        <p:txBody>
          <a:bodyPr wrap="square" rtlCol="0">
            <a:spAutoFit/>
          </a:bodyPr>
          <a:lstStyle/>
          <a:p>
            <a:pPr algn="r"/>
            <a:r>
              <a:rPr lang="en-US" altLang="zh-CN" sz="7200">
                <a:solidFill>
                  <a:srgbClr val="6AE7FF"/>
                </a:solidFill>
              </a:rPr>
              <a:t>CHƯƠNG 02</a:t>
            </a:r>
            <a:endParaRPr lang="en-US" altLang="zh-CN" sz="7200" dirty="0">
              <a:solidFill>
                <a:srgbClr val="6AE7FF"/>
              </a:solidFill>
            </a:endParaRPr>
          </a:p>
        </p:txBody>
      </p:sp>
      <p:sp>
        <p:nvSpPr>
          <p:cNvPr id="4" name="文本框 3"/>
          <p:cNvSpPr txBox="1"/>
          <p:nvPr/>
        </p:nvSpPr>
        <p:spPr>
          <a:xfrm>
            <a:off x="6096000" y="2728416"/>
            <a:ext cx="5919289" cy="1446550"/>
          </a:xfrm>
          <a:prstGeom prst="rect">
            <a:avLst/>
          </a:prstGeom>
          <a:noFill/>
        </p:spPr>
        <p:txBody>
          <a:bodyPr wrap="square" rtlCol="0">
            <a:spAutoFit/>
          </a:bodyPr>
          <a:lstStyle/>
          <a:p>
            <a:pPr algn="l"/>
            <a:r>
              <a:rPr lang="en-US" altLang="zh-CN" sz="4400">
                <a:solidFill>
                  <a:srgbClr val="10FBFE"/>
                </a:solidFill>
                <a:latin typeface="Helvetica" panose="020B0604020202030204" pitchFamily="34" charset="0"/>
                <a:ea typeface="微软雅黑" panose="020B0503020204020204" charset="-122"/>
              </a:rPr>
              <a:t>CÁC DẠNG TẤN </a:t>
            </a:r>
          </a:p>
          <a:p>
            <a:pPr algn="l"/>
            <a:r>
              <a:rPr lang="en-US" altLang="zh-CN" sz="4400">
                <a:solidFill>
                  <a:srgbClr val="10FBFE"/>
                </a:solidFill>
                <a:latin typeface="Helvetica" panose="020B0604020202030204" pitchFamily="34" charset="0"/>
                <a:ea typeface="微软雅黑" panose="020B0503020204020204" charset="-122"/>
              </a:rPr>
              <a:t>CÔNG TẦNG THẤP</a:t>
            </a:r>
            <a:endParaRPr lang="zh-CN" altLang="en-US" sz="4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288769357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2</a:t>
              </a:r>
            </a:p>
          </p:txBody>
        </p:sp>
      </p:grpSp>
      <p:sp>
        <p:nvSpPr>
          <p:cNvPr id="264" name="文本框 263"/>
          <p:cNvSpPr txBox="1"/>
          <p:nvPr/>
        </p:nvSpPr>
        <p:spPr>
          <a:xfrm>
            <a:off x="1038664" y="474694"/>
            <a:ext cx="7495736"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CÁC DẠNG TẤN CÔNG TẦNG THẤP</a:t>
            </a:r>
            <a:endParaRPr lang="zh-CN" altLang="en-US" sz="2400" b="1" dirty="0">
              <a:solidFill>
                <a:srgbClr val="10FBFE"/>
              </a:solidFill>
              <a:latin typeface="Helvetica" panose="020B0604020202030204" pitchFamily="34" charset="0"/>
              <a:ea typeface="微软雅黑" panose="020B0503020204020204" charset="-122"/>
              <a:sym typeface="+mn-ea"/>
            </a:endParaRPr>
          </a:p>
        </p:txBody>
      </p:sp>
      <p:sp>
        <p:nvSpPr>
          <p:cNvPr id="15" name="文本框 7"/>
          <p:cNvSpPr txBox="1">
            <a:spLocks noChangeArrowheads="1"/>
          </p:cNvSpPr>
          <p:nvPr/>
        </p:nvSpPr>
        <p:spPr bwMode="auto">
          <a:xfrm>
            <a:off x="882320" y="1296999"/>
            <a:ext cx="4028340" cy="400110"/>
          </a:xfrm>
          <a:prstGeom prst="rect">
            <a:avLst/>
          </a:prstGeom>
          <a:noFill/>
          <a:ln w="9525">
            <a:noFill/>
            <a:miter lim="800000"/>
          </a:ln>
        </p:spPr>
        <p:txBody>
          <a:bodyPr wrap="square">
            <a:spAutoFit/>
          </a:bodyPr>
          <a:lstStyle/>
          <a:p>
            <a:pPr eaLnBrk="1" fontAlgn="auto" hangingPunct="1">
              <a:spcBef>
                <a:spcPts val="0"/>
              </a:spcBef>
              <a:spcAft>
                <a:spcPts val="0"/>
              </a:spcAft>
              <a:defRPr/>
            </a:pPr>
            <a:r>
              <a:rPr lang="en-US" altLang="zh-CN" sz="2000" b="1">
                <a:solidFill>
                  <a:srgbClr val="10FBFE"/>
                </a:solidFill>
                <a:latin typeface="Helvetica" panose="020B0604020202030204" pitchFamily="34" charset="0"/>
                <a:ea typeface="微软雅黑" panose="020B0503020204020204" charset="-122"/>
                <a:sym typeface="+mn-ea"/>
              </a:rPr>
              <a:t>2.1. Tấn công tầng thấp là gì?</a:t>
            </a:r>
            <a:endParaRPr lang="zh-CN" altLang="en-US" sz="2000" b="1" dirty="0">
              <a:solidFill>
                <a:schemeClr val="bg1"/>
              </a:solidFill>
              <a:latin typeface="Helvetica" panose="020B0604020202030204" pitchFamily="34" charset="0"/>
            </a:endParaRPr>
          </a:p>
        </p:txBody>
      </p:sp>
      <p:pic>
        <p:nvPicPr>
          <p:cNvPr id="5" name="Picture 4">
            <a:extLst>
              <a:ext uri="{FF2B5EF4-FFF2-40B4-BE49-F238E27FC236}">
                <a16:creationId xmlns:a16="http://schemas.microsoft.com/office/drawing/2014/main" id="{C4E4B56B-FB9C-4684-B8A6-C7438D31B6A5}"/>
              </a:ext>
            </a:extLst>
          </p:cNvPr>
          <p:cNvPicPr>
            <a:picLocks noChangeAspect="1"/>
          </p:cNvPicPr>
          <p:nvPr/>
        </p:nvPicPr>
        <p:blipFill>
          <a:blip r:embed="rId3"/>
          <a:stretch>
            <a:fillRect/>
          </a:stretch>
        </p:blipFill>
        <p:spPr>
          <a:xfrm>
            <a:off x="2979568" y="2150534"/>
            <a:ext cx="5885676" cy="3819043"/>
          </a:xfrm>
          <a:prstGeom prst="rect">
            <a:avLst/>
          </a:prstGeom>
        </p:spPr>
      </p:pic>
    </p:spTree>
    <p:extLst>
      <p:ext uri="{BB962C8B-B14F-4D97-AF65-F5344CB8AC3E}">
        <p14:creationId xmlns:p14="http://schemas.microsoft.com/office/powerpoint/2010/main" val="26786279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2</a:t>
              </a:r>
            </a:p>
          </p:txBody>
        </p:sp>
      </p:grpSp>
      <p:sp>
        <p:nvSpPr>
          <p:cNvPr id="264" name="文本框 263"/>
          <p:cNvSpPr txBox="1"/>
          <p:nvPr/>
        </p:nvSpPr>
        <p:spPr>
          <a:xfrm>
            <a:off x="1038664" y="458652"/>
            <a:ext cx="7656157"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CÁC DẠNG TẤN CÔNG TẦNG THẤP</a:t>
            </a:r>
            <a:endParaRPr lang="zh-CN" altLang="en-US" sz="2400" b="1" dirty="0">
              <a:solidFill>
                <a:srgbClr val="10FBFE"/>
              </a:solidFill>
              <a:latin typeface="Helvetica" panose="020B0604020202030204" pitchFamily="34" charset="0"/>
              <a:ea typeface="微软雅黑" panose="020B0503020204020204" charset="-122"/>
              <a:sym typeface="+mn-ea"/>
            </a:endParaRPr>
          </a:p>
        </p:txBody>
      </p:sp>
      <p:sp>
        <p:nvSpPr>
          <p:cNvPr id="17" name="文本框 6">
            <a:extLst>
              <a:ext uri="{FF2B5EF4-FFF2-40B4-BE49-F238E27FC236}">
                <a16:creationId xmlns:a16="http://schemas.microsoft.com/office/drawing/2014/main" id="{10EEDD4A-6043-4630-A654-A3EDBFAAE235}"/>
              </a:ext>
            </a:extLst>
          </p:cNvPr>
          <p:cNvSpPr txBox="1"/>
          <p:nvPr/>
        </p:nvSpPr>
        <p:spPr>
          <a:xfrm>
            <a:off x="596129" y="1284906"/>
            <a:ext cx="7239393" cy="461665"/>
          </a:xfrm>
          <a:prstGeom prst="rect">
            <a:avLst/>
          </a:prstGeom>
          <a:noFill/>
        </p:spPr>
        <p:txBody>
          <a:bodyPr wrap="square" rtlCol="0">
            <a:spAutoFit/>
          </a:bodyPr>
          <a:lstStyle/>
          <a:p>
            <a:pPr algn="ctr"/>
            <a:r>
              <a:rPr lang="en-US" altLang="zh-CN" sz="2400">
                <a:solidFill>
                  <a:srgbClr val="10FBFE"/>
                </a:solidFill>
                <a:latin typeface="Helvetica" panose="020B0604020202030204" pitchFamily="34" charset="0"/>
                <a:ea typeface="微软雅黑" panose="020B0503020204020204" charset="-122"/>
              </a:rPr>
              <a:t>2.2. Các loại hình tấn công phổ biến hiện nay:</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8" name="文本框 6">
            <a:extLst>
              <a:ext uri="{FF2B5EF4-FFF2-40B4-BE49-F238E27FC236}">
                <a16:creationId xmlns:a16="http://schemas.microsoft.com/office/drawing/2014/main" id="{958CDDED-D6BE-4A08-B3DA-C874ADAAAFCD}"/>
              </a:ext>
            </a:extLst>
          </p:cNvPr>
          <p:cNvSpPr txBox="1"/>
          <p:nvPr/>
        </p:nvSpPr>
        <p:spPr>
          <a:xfrm>
            <a:off x="1787047" y="1971387"/>
            <a:ext cx="3181550" cy="461665"/>
          </a:xfrm>
          <a:prstGeom prst="rect">
            <a:avLst/>
          </a:prstGeom>
          <a:noFill/>
        </p:spPr>
        <p:txBody>
          <a:bodyPr wrap="square" rtlCol="0">
            <a:spAutoFit/>
          </a:bodyPr>
          <a:lstStyle/>
          <a:p>
            <a:pPr marL="342900" indent="-342900" algn="ctr">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Tấn công Scanning</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9" name="文本框 6">
            <a:extLst>
              <a:ext uri="{FF2B5EF4-FFF2-40B4-BE49-F238E27FC236}">
                <a16:creationId xmlns:a16="http://schemas.microsoft.com/office/drawing/2014/main" id="{41A0FC9D-5B27-41E9-9FAE-D8392BF21D27}"/>
              </a:ext>
            </a:extLst>
          </p:cNvPr>
          <p:cNvSpPr txBox="1"/>
          <p:nvPr/>
        </p:nvSpPr>
        <p:spPr>
          <a:xfrm>
            <a:off x="1495475" y="3970504"/>
            <a:ext cx="3181550" cy="461665"/>
          </a:xfrm>
          <a:prstGeom prst="rect">
            <a:avLst/>
          </a:prstGeom>
          <a:noFill/>
        </p:spPr>
        <p:txBody>
          <a:bodyPr wrap="square" rtlCol="0">
            <a:spAutoFit/>
          </a:bodyPr>
          <a:lstStyle/>
          <a:p>
            <a:pPr marL="342900" indent="-342900" algn="ctr">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Tấn công Ddos</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0" name="文本框 6">
            <a:extLst>
              <a:ext uri="{FF2B5EF4-FFF2-40B4-BE49-F238E27FC236}">
                <a16:creationId xmlns:a16="http://schemas.microsoft.com/office/drawing/2014/main" id="{731FBA72-0766-42E0-BDD9-CCF7D50D6A63}"/>
              </a:ext>
            </a:extLst>
          </p:cNvPr>
          <p:cNvSpPr txBox="1"/>
          <p:nvPr/>
        </p:nvSpPr>
        <p:spPr>
          <a:xfrm>
            <a:off x="1509763" y="5504972"/>
            <a:ext cx="3181550" cy="461665"/>
          </a:xfrm>
          <a:prstGeom prst="rect">
            <a:avLst/>
          </a:prstGeom>
          <a:noFill/>
        </p:spPr>
        <p:txBody>
          <a:bodyPr wrap="square" rtlCol="0">
            <a:spAutoFit/>
          </a:bodyPr>
          <a:lstStyle/>
          <a:p>
            <a:pPr marL="342900" indent="-342900" algn="ctr">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Tấn công ARP</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21" name="文本框 6">
            <a:extLst>
              <a:ext uri="{FF2B5EF4-FFF2-40B4-BE49-F238E27FC236}">
                <a16:creationId xmlns:a16="http://schemas.microsoft.com/office/drawing/2014/main" id="{2861C5CB-F550-4481-BD69-E0AC6E9FF761}"/>
              </a:ext>
            </a:extLst>
          </p:cNvPr>
          <p:cNvSpPr txBox="1"/>
          <p:nvPr/>
        </p:nvSpPr>
        <p:spPr>
          <a:xfrm>
            <a:off x="6113514" y="1971387"/>
            <a:ext cx="3444016" cy="1938992"/>
          </a:xfrm>
          <a:prstGeom prst="rect">
            <a:avLst/>
          </a:prstGeom>
          <a:noFill/>
        </p:spPr>
        <p:txBody>
          <a:bodyPr wrap="square" rtlCol="0">
            <a:spAutoFit/>
          </a:bodyPr>
          <a:lstStyle/>
          <a:p>
            <a:r>
              <a:rPr lang="en-US" altLang="zh-CN" sz="2400">
                <a:solidFill>
                  <a:srgbClr val="10FBFE"/>
                </a:solidFill>
                <a:latin typeface="Helvetica" panose="020B0604020202030204" pitchFamily="34" charset="0"/>
                <a:ea typeface="微软雅黑" panose="020B0503020204020204" charset="-122"/>
              </a:rPr>
              <a:t>Port Scanning</a:t>
            </a:r>
          </a:p>
          <a:p>
            <a:br>
              <a:rPr lang="en-US" altLang="zh-CN" sz="2400">
                <a:solidFill>
                  <a:srgbClr val="10FBFE"/>
                </a:solidFill>
                <a:latin typeface="Helvetica" panose="020B0604020202030204" pitchFamily="34" charset="0"/>
                <a:ea typeface="微软雅黑" panose="020B0503020204020204" charset="-122"/>
              </a:rPr>
            </a:br>
            <a:r>
              <a:rPr lang="en-US" altLang="zh-CN" sz="2400">
                <a:solidFill>
                  <a:srgbClr val="10FBFE"/>
                </a:solidFill>
                <a:latin typeface="Helvetica" panose="020B0604020202030204" pitchFamily="34" charset="0"/>
                <a:ea typeface="微软雅黑" panose="020B0503020204020204" charset="-122"/>
              </a:rPr>
              <a:t>Vulnerability Scanning</a:t>
            </a:r>
          </a:p>
          <a:p>
            <a:endParaRPr lang="en-US" altLang="zh-CN" sz="2400">
              <a:solidFill>
                <a:srgbClr val="10FBFE"/>
              </a:solidFill>
              <a:latin typeface="Helvetica" panose="020B0604020202030204" pitchFamily="34" charset="0"/>
              <a:ea typeface="微软雅黑" panose="020B0503020204020204" charset="-122"/>
            </a:endParaRPr>
          </a:p>
          <a:p>
            <a:r>
              <a:rPr lang="en-US" altLang="zh-CN" sz="2400">
                <a:solidFill>
                  <a:srgbClr val="10FBFE"/>
                </a:solidFill>
                <a:latin typeface="Helvetica" panose="020B0604020202030204" pitchFamily="34" charset="0"/>
                <a:ea typeface="微软雅黑" panose="020B0503020204020204" charset="-122"/>
              </a:rPr>
              <a:t>Network Scanning</a:t>
            </a:r>
            <a:endParaRPr lang="zh-CN" altLang="en-US" sz="2400" dirty="0">
              <a:solidFill>
                <a:srgbClr val="10FBFE"/>
              </a:solidFill>
              <a:latin typeface="Helvetica" panose="020B0604020202030204" pitchFamily="34" charset="0"/>
              <a:ea typeface="微软雅黑" panose="020B0503020204020204" charset="-122"/>
            </a:endParaRPr>
          </a:p>
        </p:txBody>
      </p:sp>
      <p:cxnSp>
        <p:nvCxnSpPr>
          <p:cNvPr id="22" name="Straight Connector 21">
            <a:extLst>
              <a:ext uri="{FF2B5EF4-FFF2-40B4-BE49-F238E27FC236}">
                <a16:creationId xmlns:a16="http://schemas.microsoft.com/office/drawing/2014/main" id="{40F5FB11-7979-4504-B36B-3BFDC8134635}"/>
              </a:ext>
            </a:extLst>
          </p:cNvPr>
          <p:cNvCxnSpPr>
            <a:cxnSpLocks/>
          </p:cNvCxnSpPr>
          <p:nvPr/>
        </p:nvCxnSpPr>
        <p:spPr>
          <a:xfrm>
            <a:off x="5138988" y="2222708"/>
            <a:ext cx="923925" cy="16669"/>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FB0DE5C2-B220-480E-841A-AC9A679DD970}"/>
              </a:ext>
            </a:extLst>
          </p:cNvPr>
          <p:cNvCxnSpPr>
            <a:cxnSpLocks/>
          </p:cNvCxnSpPr>
          <p:nvPr/>
        </p:nvCxnSpPr>
        <p:spPr>
          <a:xfrm>
            <a:off x="5138988" y="2222708"/>
            <a:ext cx="923925" cy="710363"/>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E976E01-CCC3-4E3C-AEC4-F0329BD4C6B0}"/>
              </a:ext>
            </a:extLst>
          </p:cNvPr>
          <p:cNvCxnSpPr>
            <a:cxnSpLocks/>
          </p:cNvCxnSpPr>
          <p:nvPr/>
        </p:nvCxnSpPr>
        <p:spPr>
          <a:xfrm>
            <a:off x="5138988" y="2222708"/>
            <a:ext cx="974526" cy="1420726"/>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05E4427-1E7E-4D84-82BD-532B678D227D}"/>
              </a:ext>
            </a:extLst>
          </p:cNvPr>
          <p:cNvCxnSpPr>
            <a:cxnSpLocks/>
          </p:cNvCxnSpPr>
          <p:nvPr/>
        </p:nvCxnSpPr>
        <p:spPr>
          <a:xfrm>
            <a:off x="4677025" y="4191018"/>
            <a:ext cx="1119188" cy="17653"/>
          </a:xfrm>
          <a:prstGeom prst="line">
            <a:avLst/>
          </a:prstGeom>
        </p:spPr>
        <p:style>
          <a:lnRef idx="3">
            <a:schemeClr val="accent1"/>
          </a:lnRef>
          <a:fillRef idx="0">
            <a:schemeClr val="accent1"/>
          </a:fillRef>
          <a:effectRef idx="2">
            <a:schemeClr val="accent1"/>
          </a:effectRef>
          <a:fontRef idx="minor">
            <a:schemeClr val="tx1"/>
          </a:fontRef>
        </p:style>
      </p:cxnSp>
      <p:sp>
        <p:nvSpPr>
          <p:cNvPr id="26" name="文本框 6">
            <a:extLst>
              <a:ext uri="{FF2B5EF4-FFF2-40B4-BE49-F238E27FC236}">
                <a16:creationId xmlns:a16="http://schemas.microsoft.com/office/drawing/2014/main" id="{6827EC88-6562-4E1D-A857-C17D6369D287}"/>
              </a:ext>
            </a:extLst>
          </p:cNvPr>
          <p:cNvSpPr txBox="1"/>
          <p:nvPr/>
        </p:nvSpPr>
        <p:spPr>
          <a:xfrm>
            <a:off x="5969683" y="4016670"/>
            <a:ext cx="3444016" cy="1200329"/>
          </a:xfrm>
          <a:prstGeom prst="rect">
            <a:avLst/>
          </a:prstGeom>
          <a:noFill/>
        </p:spPr>
        <p:txBody>
          <a:bodyPr wrap="square" rtlCol="0">
            <a:spAutoFit/>
          </a:bodyPr>
          <a:lstStyle/>
          <a:p>
            <a:r>
              <a:rPr lang="en-US" altLang="zh-CN" sz="2400">
                <a:solidFill>
                  <a:srgbClr val="10FBFE"/>
                </a:solidFill>
                <a:latin typeface="Helvetica" panose="020B0604020202030204" pitchFamily="34" charset="0"/>
                <a:ea typeface="微软雅黑" panose="020B0503020204020204" charset="-122"/>
              </a:rPr>
              <a:t>SYN Flooding</a:t>
            </a:r>
          </a:p>
          <a:p>
            <a:endParaRPr lang="en-US" altLang="zh-CN" sz="2400">
              <a:solidFill>
                <a:srgbClr val="10FBFE"/>
              </a:solidFill>
              <a:latin typeface="Helvetica" panose="020B0604020202030204" pitchFamily="34" charset="0"/>
              <a:ea typeface="微软雅黑" panose="020B0503020204020204" charset="-122"/>
            </a:endParaRPr>
          </a:p>
          <a:p>
            <a:r>
              <a:rPr lang="en-US" altLang="zh-CN" sz="2400">
                <a:solidFill>
                  <a:srgbClr val="10FBFE"/>
                </a:solidFill>
                <a:latin typeface="Helvetica" panose="020B0604020202030204" pitchFamily="34" charset="0"/>
                <a:ea typeface="微软雅黑" panose="020B0503020204020204" charset="-122"/>
              </a:rPr>
              <a:t>UDP Flooding </a:t>
            </a:r>
            <a:endParaRPr lang="zh-CN" altLang="en-US" sz="2400" dirty="0">
              <a:solidFill>
                <a:srgbClr val="10FBFE"/>
              </a:solidFill>
              <a:latin typeface="Helvetica" panose="020B0604020202030204" pitchFamily="34" charset="0"/>
              <a:ea typeface="微软雅黑" panose="020B0503020204020204" charset="-122"/>
            </a:endParaRPr>
          </a:p>
        </p:txBody>
      </p:sp>
      <p:cxnSp>
        <p:nvCxnSpPr>
          <p:cNvPr id="27" name="Straight Connector 26">
            <a:extLst>
              <a:ext uri="{FF2B5EF4-FFF2-40B4-BE49-F238E27FC236}">
                <a16:creationId xmlns:a16="http://schemas.microsoft.com/office/drawing/2014/main" id="{BB82B241-DDC0-4C95-886E-CF8066BE1FF7}"/>
              </a:ext>
            </a:extLst>
          </p:cNvPr>
          <p:cNvCxnSpPr>
            <a:cxnSpLocks/>
          </p:cNvCxnSpPr>
          <p:nvPr/>
        </p:nvCxnSpPr>
        <p:spPr>
          <a:xfrm>
            <a:off x="4691313" y="4191018"/>
            <a:ext cx="1104900" cy="762984"/>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235FB0D3-731A-4D3C-B705-021E587B44BF}"/>
              </a:ext>
            </a:extLst>
          </p:cNvPr>
          <p:cNvCxnSpPr>
            <a:cxnSpLocks/>
          </p:cNvCxnSpPr>
          <p:nvPr/>
        </p:nvCxnSpPr>
        <p:spPr>
          <a:xfrm>
            <a:off x="4677025" y="5735804"/>
            <a:ext cx="1119188" cy="17653"/>
          </a:xfrm>
          <a:prstGeom prst="line">
            <a:avLst/>
          </a:prstGeom>
        </p:spPr>
        <p:style>
          <a:lnRef idx="3">
            <a:schemeClr val="accent1"/>
          </a:lnRef>
          <a:fillRef idx="0">
            <a:schemeClr val="accent1"/>
          </a:fillRef>
          <a:effectRef idx="2">
            <a:schemeClr val="accent1"/>
          </a:effectRef>
          <a:fontRef idx="minor">
            <a:schemeClr val="tx1"/>
          </a:fontRef>
        </p:style>
      </p:cxnSp>
      <p:sp>
        <p:nvSpPr>
          <p:cNvPr id="30" name="文本框 6">
            <a:extLst>
              <a:ext uri="{FF2B5EF4-FFF2-40B4-BE49-F238E27FC236}">
                <a16:creationId xmlns:a16="http://schemas.microsoft.com/office/drawing/2014/main" id="{BBE37E29-A9AA-4899-A170-447AAA8D5146}"/>
              </a:ext>
            </a:extLst>
          </p:cNvPr>
          <p:cNvSpPr txBox="1"/>
          <p:nvPr/>
        </p:nvSpPr>
        <p:spPr>
          <a:xfrm>
            <a:off x="5969683" y="5504972"/>
            <a:ext cx="3444016" cy="1200329"/>
          </a:xfrm>
          <a:prstGeom prst="rect">
            <a:avLst/>
          </a:prstGeom>
          <a:noFill/>
        </p:spPr>
        <p:txBody>
          <a:bodyPr wrap="square" rtlCol="0">
            <a:spAutoFit/>
          </a:bodyPr>
          <a:lstStyle/>
          <a:p>
            <a:r>
              <a:rPr lang="en-US" altLang="zh-CN" sz="2400">
                <a:solidFill>
                  <a:srgbClr val="10FBFE"/>
                </a:solidFill>
                <a:latin typeface="Helvetica" panose="020B0604020202030204" pitchFamily="34" charset="0"/>
                <a:ea typeface="微软雅黑" panose="020B0503020204020204" charset="-122"/>
              </a:rPr>
              <a:t>ARP Poisoning</a:t>
            </a:r>
          </a:p>
          <a:p>
            <a:endParaRPr lang="en-US" altLang="zh-CN" sz="2400">
              <a:solidFill>
                <a:srgbClr val="10FBFE"/>
              </a:solidFill>
              <a:latin typeface="Helvetica" panose="020B0604020202030204" pitchFamily="34" charset="0"/>
              <a:ea typeface="微软雅黑" panose="020B0503020204020204" charset="-122"/>
            </a:endParaRPr>
          </a:p>
          <a:p>
            <a:r>
              <a:rPr lang="en-US" altLang="zh-CN" sz="2400">
                <a:solidFill>
                  <a:srgbClr val="10FBFE"/>
                </a:solidFill>
                <a:latin typeface="Helvetica" panose="020B0604020202030204" pitchFamily="34" charset="0"/>
                <a:ea typeface="微软雅黑" panose="020B0503020204020204" charset="-122"/>
              </a:rPr>
              <a:t>ARP Spoofing</a:t>
            </a:r>
            <a:endParaRPr lang="zh-CN" altLang="en-US" sz="2400" dirty="0">
              <a:solidFill>
                <a:srgbClr val="10FBFE"/>
              </a:solidFill>
              <a:latin typeface="Helvetica" panose="020B0604020202030204" pitchFamily="34" charset="0"/>
              <a:ea typeface="微软雅黑" panose="020B0503020204020204" charset="-122"/>
            </a:endParaRPr>
          </a:p>
        </p:txBody>
      </p:sp>
      <p:cxnSp>
        <p:nvCxnSpPr>
          <p:cNvPr id="31" name="Straight Connector 30">
            <a:extLst>
              <a:ext uri="{FF2B5EF4-FFF2-40B4-BE49-F238E27FC236}">
                <a16:creationId xmlns:a16="http://schemas.microsoft.com/office/drawing/2014/main" id="{B3DF7C0E-422E-41F2-AFC4-F9936AAD7367}"/>
              </a:ext>
            </a:extLst>
          </p:cNvPr>
          <p:cNvCxnSpPr>
            <a:cxnSpLocks/>
            <a:stCxn id="20" idx="3"/>
          </p:cNvCxnSpPr>
          <p:nvPr/>
        </p:nvCxnSpPr>
        <p:spPr>
          <a:xfrm>
            <a:off x="4691313" y="5735805"/>
            <a:ext cx="1104900" cy="639393"/>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05808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par>
                                <p:cTn id="42" presetID="22" presetClass="entr" presetSubtype="4"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down)">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down)">
                                      <p:cBhvr>
                                        <p:cTn id="66" dur="500"/>
                                        <p:tgtEl>
                                          <p:spTgt spid="2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down)">
                                      <p:cBhvr>
                                        <p:cTn id="69" dur="500"/>
                                        <p:tgtEl>
                                          <p:spTgt spid="30"/>
                                        </p:tgtEl>
                                      </p:cBhvr>
                                    </p:animEffect>
                                  </p:childTnLst>
                                </p:cTn>
                              </p:par>
                              <p:par>
                                <p:cTn id="70" presetID="22" presetClass="entr" presetSubtype="4"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7" grpId="0"/>
      <p:bldP spid="18" grpId="0"/>
      <p:bldP spid="19" grpId="0"/>
      <p:bldP spid="20" grpId="0"/>
      <p:bldP spid="21" grpId="0"/>
      <p:bldP spid="26"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2</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CÁC DẠNG TẤN CÔNG TẦNG THẤP </a:t>
            </a:r>
            <a:r>
              <a:rPr lang="en-US" altLang="zh-CN" sz="2000" b="1">
                <a:solidFill>
                  <a:srgbClr val="10FBFE"/>
                </a:solidFill>
                <a:latin typeface="Helvetica" panose="020B0604020202030204" pitchFamily="34" charset="0"/>
                <a:ea typeface="微软雅黑" panose="020B0503020204020204" charset="-122"/>
              </a:rPr>
              <a:t>/ Port Scanning</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37" name="文本框 6">
            <a:extLst>
              <a:ext uri="{FF2B5EF4-FFF2-40B4-BE49-F238E27FC236}">
                <a16:creationId xmlns:a16="http://schemas.microsoft.com/office/drawing/2014/main" id="{0DCE989F-7859-46B7-B674-FA7AF52A22E7}"/>
              </a:ext>
            </a:extLst>
          </p:cNvPr>
          <p:cNvSpPr txBox="1"/>
          <p:nvPr/>
        </p:nvSpPr>
        <p:spPr>
          <a:xfrm>
            <a:off x="-116813" y="1409456"/>
            <a:ext cx="2618713"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a:solidFill>
                  <a:srgbClr val="10FBFE"/>
                </a:solidFill>
                <a:latin typeface="Helvetica" panose="020B0604020202030204" pitchFamily="34" charset="0"/>
                <a:ea typeface="微软雅黑" panose="020B0503020204020204" charset="-122"/>
              </a:rPr>
              <a:t>SYN Scan</a:t>
            </a:r>
            <a:endParaRPr lang="zh-CN" altLang="en-US" sz="2400" b="1" dirty="0">
              <a:solidFill>
                <a:srgbClr val="10FBFE"/>
              </a:solidFill>
              <a:latin typeface="Helvetica" panose="020B0604020202030204" pitchFamily="34" charset="0"/>
              <a:ea typeface="微软雅黑" panose="020B0503020204020204" charset="-122"/>
            </a:endParaRPr>
          </a:p>
        </p:txBody>
      </p:sp>
      <p:pic>
        <p:nvPicPr>
          <p:cNvPr id="38" name="Picture 37">
            <a:extLst>
              <a:ext uri="{FF2B5EF4-FFF2-40B4-BE49-F238E27FC236}">
                <a16:creationId xmlns:a16="http://schemas.microsoft.com/office/drawing/2014/main" id="{D30F14B9-2169-485A-8030-49488431E083}"/>
              </a:ext>
            </a:extLst>
          </p:cNvPr>
          <p:cNvPicPr>
            <a:picLocks noChangeAspect="1"/>
          </p:cNvPicPr>
          <p:nvPr/>
        </p:nvPicPr>
        <p:blipFill rotWithShape="1">
          <a:blip r:embed="rId3"/>
          <a:srcRect b="8996"/>
          <a:stretch/>
        </p:blipFill>
        <p:spPr>
          <a:xfrm>
            <a:off x="7075247" y="1871121"/>
            <a:ext cx="4827940" cy="4247161"/>
          </a:xfrm>
          <a:prstGeom prst="rect">
            <a:avLst/>
          </a:prstGeom>
        </p:spPr>
      </p:pic>
      <p:sp>
        <p:nvSpPr>
          <p:cNvPr id="39" name="文本框 6">
            <a:extLst>
              <a:ext uri="{FF2B5EF4-FFF2-40B4-BE49-F238E27FC236}">
                <a16:creationId xmlns:a16="http://schemas.microsoft.com/office/drawing/2014/main" id="{08FF2A16-BCDB-4A7B-87E5-D4E8B5DB74A4}"/>
              </a:ext>
            </a:extLst>
          </p:cNvPr>
          <p:cNvSpPr txBox="1"/>
          <p:nvPr/>
        </p:nvSpPr>
        <p:spPr>
          <a:xfrm>
            <a:off x="284919" y="1871121"/>
            <a:ext cx="6388597" cy="830997"/>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Kẻ tấn công gửi một gói tin SYN đến các cổng của mục tiêu</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40" name="文本框 6">
            <a:extLst>
              <a:ext uri="{FF2B5EF4-FFF2-40B4-BE49-F238E27FC236}">
                <a16:creationId xmlns:a16="http://schemas.microsoft.com/office/drawing/2014/main" id="{BAF4A973-DD42-4EDC-8953-E869A440E4D4}"/>
              </a:ext>
            </a:extLst>
          </p:cNvPr>
          <p:cNvSpPr txBox="1"/>
          <p:nvPr/>
        </p:nvSpPr>
        <p:spPr>
          <a:xfrm>
            <a:off x="284918" y="3051408"/>
            <a:ext cx="6388597" cy="1200329"/>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 Nếu cổng mở, nó sẽ gửi trả lại một gói tin SYN | ACK =&gt; Kẻ tấn công kết thúc bằng một gói tin RST</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41" name="文本框 6">
            <a:extLst>
              <a:ext uri="{FF2B5EF4-FFF2-40B4-BE49-F238E27FC236}">
                <a16:creationId xmlns:a16="http://schemas.microsoft.com/office/drawing/2014/main" id="{49852824-391F-4D1C-AE8C-F75B83EC896F}"/>
              </a:ext>
            </a:extLst>
          </p:cNvPr>
          <p:cNvSpPr txBox="1"/>
          <p:nvPr/>
        </p:nvSpPr>
        <p:spPr>
          <a:xfrm>
            <a:off x="284918" y="4366184"/>
            <a:ext cx="6388597" cy="830997"/>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a:solidFill>
                  <a:srgbClr val="10FBFE"/>
                </a:solidFill>
                <a:latin typeface="Helvetica" panose="020B0604020202030204" pitchFamily="34" charset="0"/>
                <a:ea typeface="微软雅黑" panose="020B0503020204020204" charset="-122"/>
              </a:rPr>
              <a:t> Nếu cổng đóng, nó sẽ gửi trả lại một gói tin RST | ACK</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42" name="文本框 6">
            <a:extLst>
              <a:ext uri="{FF2B5EF4-FFF2-40B4-BE49-F238E27FC236}">
                <a16:creationId xmlns:a16="http://schemas.microsoft.com/office/drawing/2014/main" id="{11A53520-64B6-44EE-987F-676D68DF126E}"/>
              </a:ext>
            </a:extLst>
          </p:cNvPr>
          <p:cNvSpPr txBox="1"/>
          <p:nvPr/>
        </p:nvSpPr>
        <p:spPr>
          <a:xfrm>
            <a:off x="284919" y="5433722"/>
            <a:ext cx="6388597" cy="830997"/>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Quá trình bắt tay 3 bước sẽ không nhận được phản hồi</a:t>
            </a:r>
            <a:endParaRPr lang="zh-CN" altLang="en-US" sz="2400" dirty="0">
              <a:solidFill>
                <a:srgbClr val="10FBFE"/>
              </a:solidFill>
              <a:latin typeface="Helvetica" panose="020B0604020202030204" pitchFamily="34" charset="0"/>
              <a:ea typeface="微软雅黑" panose="020B0503020204020204" charset="-122"/>
            </a:endParaRPr>
          </a:p>
        </p:txBody>
      </p:sp>
    </p:spTree>
    <p:extLst>
      <p:ext uri="{BB962C8B-B14F-4D97-AF65-F5344CB8AC3E}">
        <p14:creationId xmlns:p14="http://schemas.microsoft.com/office/powerpoint/2010/main" val="160402328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ppt_x"/>
                                          </p:val>
                                        </p:tav>
                                        <p:tav tm="100000">
                                          <p:val>
                                            <p:strVal val="#ppt_x"/>
                                          </p:val>
                                        </p:tav>
                                      </p:tavLst>
                                    </p:anim>
                                    <p:anim calcmode="lin" valueType="num">
                                      <p:cBhvr additive="base">
                                        <p:cTn id="2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anim calcmode="lin" valueType="num">
                                      <p:cBhvr>
                                        <p:cTn id="40" dur="1000" fill="hold"/>
                                        <p:tgtEl>
                                          <p:spTgt spid="41"/>
                                        </p:tgtEl>
                                        <p:attrNameLst>
                                          <p:attrName>ppt_x</p:attrName>
                                        </p:attrNameLst>
                                      </p:cBhvr>
                                      <p:tavLst>
                                        <p:tav tm="0">
                                          <p:val>
                                            <p:strVal val="#ppt_x"/>
                                          </p:val>
                                        </p:tav>
                                        <p:tav tm="100000">
                                          <p:val>
                                            <p:strVal val="#ppt_x"/>
                                          </p:val>
                                        </p:tav>
                                      </p:tavLst>
                                    </p:anim>
                                    <p:anim calcmode="lin" valueType="num">
                                      <p:cBhvr>
                                        <p:cTn id="4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ppt_x"/>
                                          </p:val>
                                        </p:tav>
                                        <p:tav tm="100000">
                                          <p:val>
                                            <p:strVal val="#ppt_x"/>
                                          </p:val>
                                        </p:tav>
                                      </p:tavLst>
                                    </p:anim>
                                    <p:anim calcmode="lin" valueType="num">
                                      <p:cBhvr additive="base">
                                        <p:cTn id="4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Helvetica" panose="020B0604020202030204" pitchFamily="34" charset="0"/>
                  <a:ea typeface="微软雅黑" panose="020B0503020204020204" charset="-122"/>
                </a:rPr>
                <a:t>2</a:t>
              </a:r>
            </a:p>
          </p:txBody>
        </p:sp>
      </p:grpSp>
      <p:sp>
        <p:nvSpPr>
          <p:cNvPr id="264" name="文本框 263"/>
          <p:cNvSpPr txBox="1"/>
          <p:nvPr/>
        </p:nvSpPr>
        <p:spPr>
          <a:xfrm>
            <a:off x="1038663" y="458652"/>
            <a:ext cx="7624073" cy="461665"/>
          </a:xfrm>
          <a:prstGeom prst="rect">
            <a:avLst/>
          </a:prstGeom>
          <a:noFill/>
        </p:spPr>
        <p:txBody>
          <a:bodyPr wrap="square" rtlCol="0">
            <a:spAutoFit/>
          </a:bodyPr>
          <a:lstStyle/>
          <a:p>
            <a:r>
              <a:rPr lang="en-US" altLang="zh-CN" sz="2400" b="1">
                <a:solidFill>
                  <a:srgbClr val="10FBFE"/>
                </a:solidFill>
                <a:latin typeface="Helvetica" panose="020B0604020202030204" pitchFamily="34" charset="0"/>
                <a:ea typeface="微软雅黑" panose="020B0503020204020204" charset="-122"/>
              </a:rPr>
              <a:t>CÁC DẠNG TẤN CÔNG TẦNG THẤP </a:t>
            </a:r>
            <a:r>
              <a:rPr lang="en-US" altLang="zh-CN" sz="2000" b="1">
                <a:solidFill>
                  <a:srgbClr val="10FBFE"/>
                </a:solidFill>
                <a:latin typeface="Helvetica" panose="020B0604020202030204" pitchFamily="34" charset="0"/>
                <a:ea typeface="微软雅黑" panose="020B0503020204020204" charset="-122"/>
              </a:rPr>
              <a:t>/ Tấn công Ddos</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12" name="文本框 6">
            <a:extLst>
              <a:ext uri="{FF2B5EF4-FFF2-40B4-BE49-F238E27FC236}">
                <a16:creationId xmlns:a16="http://schemas.microsoft.com/office/drawing/2014/main" id="{C9D7B282-3A01-4A62-A00C-2A1E763C6C02}"/>
              </a:ext>
            </a:extLst>
          </p:cNvPr>
          <p:cNvSpPr txBox="1"/>
          <p:nvPr/>
        </p:nvSpPr>
        <p:spPr>
          <a:xfrm>
            <a:off x="95050" y="1423250"/>
            <a:ext cx="2618713"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400" b="1">
                <a:solidFill>
                  <a:srgbClr val="10FBFE"/>
                </a:solidFill>
                <a:latin typeface="Helvetica" panose="020B0604020202030204" pitchFamily="34" charset="0"/>
                <a:ea typeface="微软雅黑" panose="020B0503020204020204" charset="-122"/>
              </a:rPr>
              <a:t>SYN Flooding</a:t>
            </a:r>
            <a:endParaRPr lang="zh-CN" altLang="en-US" sz="2400" b="1" dirty="0">
              <a:solidFill>
                <a:srgbClr val="10FBFE"/>
              </a:solidFill>
              <a:latin typeface="Helvetica" panose="020B0604020202030204" pitchFamily="34" charset="0"/>
              <a:ea typeface="微软雅黑" panose="020B0503020204020204" charset="-122"/>
            </a:endParaRPr>
          </a:p>
        </p:txBody>
      </p:sp>
      <p:sp>
        <p:nvSpPr>
          <p:cNvPr id="13" name="文本框 6">
            <a:extLst>
              <a:ext uri="{FF2B5EF4-FFF2-40B4-BE49-F238E27FC236}">
                <a16:creationId xmlns:a16="http://schemas.microsoft.com/office/drawing/2014/main" id="{FFF99085-B495-42B0-8A7B-AEA19D17396B}"/>
              </a:ext>
            </a:extLst>
          </p:cNvPr>
          <p:cNvSpPr txBox="1"/>
          <p:nvPr/>
        </p:nvSpPr>
        <p:spPr>
          <a:xfrm>
            <a:off x="284917" y="2194445"/>
            <a:ext cx="6388597" cy="830997"/>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Mục đích làm cho Server không có lưu lượng để truy cập hợp pháp.</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4" name="文本框 6">
            <a:extLst>
              <a:ext uri="{FF2B5EF4-FFF2-40B4-BE49-F238E27FC236}">
                <a16:creationId xmlns:a16="http://schemas.microsoft.com/office/drawing/2014/main" id="{DE7A747C-9F38-414F-9C50-264DC4C5337F}"/>
              </a:ext>
            </a:extLst>
          </p:cNvPr>
          <p:cNvSpPr txBox="1"/>
          <p:nvPr/>
        </p:nvSpPr>
        <p:spPr>
          <a:xfrm>
            <a:off x="284917" y="3279200"/>
            <a:ext cx="6657750"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Gửi liên tục các gói tin yêu cầu kết nối (SYN)</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5" name="文本框 6">
            <a:extLst>
              <a:ext uri="{FF2B5EF4-FFF2-40B4-BE49-F238E27FC236}">
                <a16:creationId xmlns:a16="http://schemas.microsoft.com/office/drawing/2014/main" id="{B178DF0A-076D-43C5-B2DB-57491A780B79}"/>
              </a:ext>
            </a:extLst>
          </p:cNvPr>
          <p:cNvSpPr txBox="1"/>
          <p:nvPr/>
        </p:nvSpPr>
        <p:spPr>
          <a:xfrm>
            <a:off x="284917" y="4019558"/>
            <a:ext cx="6388597" cy="461665"/>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Áp đảo tất cả các cổng có sẵn trên Server</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16" name="文本框 6">
            <a:extLst>
              <a:ext uri="{FF2B5EF4-FFF2-40B4-BE49-F238E27FC236}">
                <a16:creationId xmlns:a16="http://schemas.microsoft.com/office/drawing/2014/main" id="{5DB0B9DD-4B0E-4CE9-8641-EE83303AE821}"/>
              </a:ext>
            </a:extLst>
          </p:cNvPr>
          <p:cNvSpPr txBox="1"/>
          <p:nvPr/>
        </p:nvSpPr>
        <p:spPr>
          <a:xfrm>
            <a:off x="284916" y="4759916"/>
            <a:ext cx="6388597" cy="1200329"/>
          </a:xfrm>
          <a:prstGeom prst="rect">
            <a:avLst/>
          </a:prstGeom>
          <a:noFill/>
        </p:spPr>
        <p:txBody>
          <a:bodyPr wrap="square" rtlCol="0">
            <a:spAutoFit/>
          </a:bodyPr>
          <a:lstStyle/>
          <a:p>
            <a:pPr algn="just"/>
            <a:r>
              <a:rPr lang="en-US" altLang="zh-CN" sz="2400">
                <a:solidFill>
                  <a:srgbClr val="10FBFE"/>
                </a:solidFill>
                <a:latin typeface="Helvetica" panose="020B0604020202030204" pitchFamily="34" charset="0"/>
                <a:ea typeface="微软雅黑" panose="020B0503020204020204" charset="-122"/>
              </a:rPr>
              <a:t>- Làm cho thiết bị Client đáp ứng lưu lượng hợp pháp một cách chậm chạm hoặc không đáp ứng kịp thời.</a:t>
            </a:r>
            <a:endParaRPr lang="zh-CN" altLang="en-US" sz="2400" dirty="0">
              <a:solidFill>
                <a:srgbClr val="10FBFE"/>
              </a:solidFill>
              <a:latin typeface="Helvetica" panose="020B0604020202030204" pitchFamily="34" charset="0"/>
              <a:ea typeface="微软雅黑" panose="020B0503020204020204" charset="-122"/>
            </a:endParaRPr>
          </a:p>
        </p:txBody>
      </p:sp>
      <p:pic>
        <p:nvPicPr>
          <p:cNvPr id="17" name="Picture 16">
            <a:extLst>
              <a:ext uri="{FF2B5EF4-FFF2-40B4-BE49-F238E27FC236}">
                <a16:creationId xmlns:a16="http://schemas.microsoft.com/office/drawing/2014/main" id="{3D9BC038-B407-4DFF-9715-8168B36C686D}"/>
              </a:ext>
            </a:extLst>
          </p:cNvPr>
          <p:cNvPicPr>
            <a:picLocks noChangeAspect="1"/>
          </p:cNvPicPr>
          <p:nvPr/>
        </p:nvPicPr>
        <p:blipFill>
          <a:blip r:embed="rId3"/>
          <a:stretch>
            <a:fillRect/>
          </a:stretch>
        </p:blipFill>
        <p:spPr>
          <a:xfrm>
            <a:off x="7011409" y="1055890"/>
            <a:ext cx="4891439" cy="5369950"/>
          </a:xfrm>
          <a:prstGeom prst="rect">
            <a:avLst/>
          </a:prstGeom>
        </p:spPr>
      </p:pic>
    </p:spTree>
    <p:extLst>
      <p:ext uri="{BB962C8B-B14F-4D97-AF65-F5344CB8AC3E}">
        <p14:creationId xmlns:p14="http://schemas.microsoft.com/office/powerpoint/2010/main" val="259352397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 grpId="0"/>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2613</TotalTime>
  <Words>2442</Words>
  <Application>Microsoft Office PowerPoint</Application>
  <PresentationFormat>Widescreen</PresentationFormat>
  <Paragraphs>274</Paragraphs>
  <Slides>40</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等线</vt:lpstr>
      <vt:lpstr>微软雅黑</vt:lpstr>
      <vt:lpstr>.VnTime</vt:lpstr>
      <vt:lpstr>Arial</vt:lpstr>
      <vt:lpstr>Calibri</vt:lpstr>
      <vt:lpstr>Helvetica</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William Dunbar</cp:lastModifiedBy>
  <cp:revision>97</cp:revision>
  <dcterms:created xsi:type="dcterms:W3CDTF">2017-07-15T13:06:00Z</dcterms:created>
  <dcterms:modified xsi:type="dcterms:W3CDTF">2022-04-06T01:44:23Z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